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47"/>
  </p:notesMasterIdLst>
  <p:sldIdLst>
    <p:sldId id="256" r:id="rId2"/>
    <p:sldId id="285" r:id="rId3"/>
    <p:sldId id="294" r:id="rId4"/>
    <p:sldId id="29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6" r:id="rId14"/>
    <p:sldId id="266" r:id="rId15"/>
    <p:sldId id="297" r:id="rId16"/>
    <p:sldId id="298" r:id="rId17"/>
    <p:sldId id="299" r:id="rId18"/>
    <p:sldId id="300" r:id="rId19"/>
    <p:sldId id="267" r:id="rId20"/>
    <p:sldId id="259" r:id="rId21"/>
    <p:sldId id="260" r:id="rId22"/>
    <p:sldId id="265" r:id="rId23"/>
    <p:sldId id="257" r:id="rId24"/>
    <p:sldId id="258" r:id="rId25"/>
    <p:sldId id="261" r:id="rId26"/>
    <p:sldId id="262" r:id="rId27"/>
    <p:sldId id="263" r:id="rId28"/>
    <p:sldId id="269" r:id="rId29"/>
    <p:sldId id="264" r:id="rId30"/>
    <p:sldId id="268" r:id="rId31"/>
    <p:sldId id="270" r:id="rId32"/>
    <p:sldId id="271" r:id="rId33"/>
    <p:sldId id="272" r:id="rId34"/>
    <p:sldId id="273" r:id="rId35"/>
    <p:sldId id="281" r:id="rId36"/>
    <p:sldId id="274" r:id="rId37"/>
    <p:sldId id="275" r:id="rId38"/>
    <p:sldId id="279" r:id="rId39"/>
    <p:sldId id="280" r:id="rId40"/>
    <p:sldId id="282" r:id="rId41"/>
    <p:sldId id="283" r:id="rId42"/>
    <p:sldId id="284" r:id="rId43"/>
    <p:sldId id="277" r:id="rId44"/>
    <p:sldId id="276" r:id="rId45"/>
    <p:sldId id="278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05"/>
    <p:restoredTop sz="94516"/>
  </p:normalViewPr>
  <p:slideViewPr>
    <p:cSldViewPr snapToGrid="0" snapToObjects="1">
      <p:cViewPr varScale="1">
        <p:scale>
          <a:sx n="80" d="100"/>
          <a:sy n="80" d="100"/>
        </p:scale>
        <p:origin x="19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pixabay.com/en/folder-explorer-files-documents-3d-150112/" TargetMode="External"/><Relationship Id="rId1" Type="http://schemas.openxmlformats.org/officeDocument/2006/relationships/image" Target="../media/image12.png"/><Relationship Id="rId6" Type="http://schemas.openxmlformats.org/officeDocument/2006/relationships/hyperlink" Target="https://picpedia.org/highway-signs/p/production.html" TargetMode="External"/><Relationship Id="rId5" Type="http://schemas.openxmlformats.org/officeDocument/2006/relationships/image" Target="../media/image14.jpg"/><Relationship Id="rId4" Type="http://schemas.openxmlformats.org/officeDocument/2006/relationships/hyperlink" Target="http://www.pngall.com/tissue-paper-png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pixabay.com/en/folder-explorer-files-documents-3d-150112/" TargetMode="External"/><Relationship Id="rId1" Type="http://schemas.openxmlformats.org/officeDocument/2006/relationships/image" Target="../media/image12.png"/><Relationship Id="rId6" Type="http://schemas.openxmlformats.org/officeDocument/2006/relationships/hyperlink" Target="https://picpedia.org/highway-signs/p/production.html" TargetMode="External"/><Relationship Id="rId5" Type="http://schemas.openxmlformats.org/officeDocument/2006/relationships/image" Target="../media/image14.jpg"/><Relationship Id="rId4" Type="http://schemas.openxmlformats.org/officeDocument/2006/relationships/hyperlink" Target="http://www.pngall.com/tissue-paper-pn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CBFDBF-BB4D-9D4B-949A-4B9906D5BD7F}" type="doc">
      <dgm:prSet loTypeId="urn:microsoft.com/office/officeart/2009/3/layout/RandomtoResult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DECCFF2-4CDB-A043-84E7-799724092E04}">
      <dgm:prSet phldrT="[Text]"/>
      <dgm:spPr/>
      <dgm:t>
        <a:bodyPr/>
        <a:lstStyle/>
        <a:p>
          <a:r>
            <a:rPr lang="en-US" dirty="0"/>
            <a:t>FASTQ files that are poorly named</a:t>
          </a:r>
        </a:p>
      </dgm:t>
    </dgm:pt>
    <dgm:pt modelId="{430C9009-A4DC-2544-9EBB-6388D040D12E}" type="parTrans" cxnId="{D5BFFD37-F52E-B84B-A96F-8843CDC4FDEE}">
      <dgm:prSet/>
      <dgm:spPr/>
      <dgm:t>
        <a:bodyPr/>
        <a:lstStyle/>
        <a:p>
          <a:endParaRPr lang="en-US"/>
        </a:p>
      </dgm:t>
    </dgm:pt>
    <dgm:pt modelId="{DEE73650-0E9B-F648-B6A7-DED1763904A9}" type="sibTrans" cxnId="{D5BFFD37-F52E-B84B-A96F-8843CDC4FDEE}">
      <dgm:prSet/>
      <dgm:spPr/>
      <dgm:t>
        <a:bodyPr/>
        <a:lstStyle/>
        <a:p>
          <a:endParaRPr lang="en-US"/>
        </a:p>
      </dgm:t>
    </dgm:pt>
    <dgm:pt modelId="{B4946EE1-39DB-3240-ABD7-6AF9CA207AEE}">
      <dgm:prSet phldrT="[Text]"/>
      <dgm:spPr/>
      <dgm:t>
        <a:bodyPr/>
        <a:lstStyle/>
        <a:p>
          <a:r>
            <a:rPr lang="en-US" dirty="0"/>
            <a:t>Inputs</a:t>
          </a:r>
        </a:p>
      </dgm:t>
    </dgm:pt>
    <dgm:pt modelId="{42A7EAC8-A48C-6B44-9213-FCE1706B6F43}" type="parTrans" cxnId="{3F01397A-A67B-E04A-AC08-5ABEED70D505}">
      <dgm:prSet/>
      <dgm:spPr/>
      <dgm:t>
        <a:bodyPr/>
        <a:lstStyle/>
        <a:p>
          <a:endParaRPr lang="en-US"/>
        </a:p>
      </dgm:t>
    </dgm:pt>
    <dgm:pt modelId="{F0DD2E95-7269-8E4E-8092-27012FCA4258}" type="sibTrans" cxnId="{3F01397A-A67B-E04A-AC08-5ABEED70D505}">
      <dgm:prSet/>
      <dgm:spPr/>
      <dgm:t>
        <a:bodyPr/>
        <a:lstStyle/>
        <a:p>
          <a:endParaRPr lang="en-US"/>
        </a:p>
      </dgm:t>
    </dgm:pt>
    <dgm:pt modelId="{673275F8-3393-4C45-B34D-488DC682CE9D}">
      <dgm:prSet phldrT="[Text]"/>
      <dgm:spPr/>
      <dgm:t>
        <a:bodyPr/>
        <a:lstStyle/>
        <a:p>
          <a:r>
            <a:rPr lang="en-US" dirty="0"/>
            <a:t>Renamed FASTA files</a:t>
          </a:r>
        </a:p>
      </dgm:t>
    </dgm:pt>
    <dgm:pt modelId="{5ACF1289-3344-7449-A4F8-1356C8AAE176}" type="parTrans" cxnId="{A0B47E4C-84BF-2949-B678-2E6E6191545A}">
      <dgm:prSet/>
      <dgm:spPr/>
      <dgm:t>
        <a:bodyPr/>
        <a:lstStyle/>
        <a:p>
          <a:endParaRPr lang="en-US"/>
        </a:p>
      </dgm:t>
    </dgm:pt>
    <dgm:pt modelId="{AF057567-3D77-A04B-9692-5179A6683141}" type="sibTrans" cxnId="{A0B47E4C-84BF-2949-B678-2E6E6191545A}">
      <dgm:prSet/>
      <dgm:spPr/>
      <dgm:t>
        <a:bodyPr/>
        <a:lstStyle/>
        <a:p>
          <a:endParaRPr lang="en-US"/>
        </a:p>
      </dgm:t>
    </dgm:pt>
    <dgm:pt modelId="{A7CE49AA-F1BA-9340-8F5D-7E1A8F9E48E5}">
      <dgm:prSet phldrT="[Text]"/>
      <dgm:spPr/>
      <dgm:t>
        <a:bodyPr/>
        <a:lstStyle/>
        <a:p>
          <a:r>
            <a:rPr lang="en-US" dirty="0"/>
            <a:t>Desired outputs</a:t>
          </a:r>
        </a:p>
      </dgm:t>
    </dgm:pt>
    <dgm:pt modelId="{49E987EF-919A-DF45-A615-D175C24BD548}" type="parTrans" cxnId="{ADD8050D-F9FC-6649-9421-C4A6FC8A0A2E}">
      <dgm:prSet/>
      <dgm:spPr/>
      <dgm:t>
        <a:bodyPr/>
        <a:lstStyle/>
        <a:p>
          <a:endParaRPr lang="en-US"/>
        </a:p>
      </dgm:t>
    </dgm:pt>
    <dgm:pt modelId="{CDBDB086-85DB-6A42-B1F3-928EFA94F612}" type="sibTrans" cxnId="{ADD8050D-F9FC-6649-9421-C4A6FC8A0A2E}">
      <dgm:prSet/>
      <dgm:spPr/>
      <dgm:t>
        <a:bodyPr/>
        <a:lstStyle/>
        <a:p>
          <a:endParaRPr lang="en-US"/>
        </a:p>
      </dgm:t>
    </dgm:pt>
    <dgm:pt modelId="{769E904F-4101-9143-84F2-25F29BDD9358}" type="pres">
      <dgm:prSet presAssocID="{89CBFDBF-BB4D-9D4B-949A-4B9906D5BD7F}" presName="Name0" presStyleCnt="0">
        <dgm:presLayoutVars>
          <dgm:dir/>
          <dgm:animOne val="branch"/>
          <dgm:animLvl val="lvl"/>
        </dgm:presLayoutVars>
      </dgm:prSet>
      <dgm:spPr/>
    </dgm:pt>
    <dgm:pt modelId="{11FB9C1C-750E-9B48-862C-31B0FF547E7A}" type="pres">
      <dgm:prSet presAssocID="{ADECCFF2-4CDB-A043-84E7-799724092E04}" presName="chaos" presStyleCnt="0"/>
      <dgm:spPr/>
    </dgm:pt>
    <dgm:pt modelId="{90CEAEFD-DC28-574A-AB7E-074CB9AA990E}" type="pres">
      <dgm:prSet presAssocID="{ADECCFF2-4CDB-A043-84E7-799724092E04}" presName="parTx1" presStyleLbl="revTx" presStyleIdx="0" presStyleCnt="3"/>
      <dgm:spPr/>
    </dgm:pt>
    <dgm:pt modelId="{F7A2CB71-6B65-494F-92F1-6E135E7CC2EE}" type="pres">
      <dgm:prSet presAssocID="{ADECCFF2-4CDB-A043-84E7-799724092E04}" presName="desTx1" presStyleLbl="revTx" presStyleIdx="1" presStyleCnt="3">
        <dgm:presLayoutVars>
          <dgm:bulletEnabled val="1"/>
        </dgm:presLayoutVars>
      </dgm:prSet>
      <dgm:spPr/>
    </dgm:pt>
    <dgm:pt modelId="{18180120-2ACA-EC41-8562-D739573EB525}" type="pres">
      <dgm:prSet presAssocID="{ADECCFF2-4CDB-A043-84E7-799724092E04}" presName="c1" presStyleLbl="node1" presStyleIdx="0" presStyleCnt="19"/>
      <dgm:spPr/>
    </dgm:pt>
    <dgm:pt modelId="{CD8DC6A0-5019-6843-B52D-F256A75DF9E0}" type="pres">
      <dgm:prSet presAssocID="{ADECCFF2-4CDB-A043-84E7-799724092E04}" presName="c2" presStyleLbl="node1" presStyleIdx="1" presStyleCnt="19"/>
      <dgm:spPr/>
    </dgm:pt>
    <dgm:pt modelId="{356052A3-8CFD-E74F-BF66-9B23930FBCAE}" type="pres">
      <dgm:prSet presAssocID="{ADECCFF2-4CDB-A043-84E7-799724092E04}" presName="c3" presStyleLbl="node1" presStyleIdx="2" presStyleCnt="19"/>
      <dgm:spPr/>
    </dgm:pt>
    <dgm:pt modelId="{1AA8BF9B-06FF-3847-B3D4-B2221E4754DA}" type="pres">
      <dgm:prSet presAssocID="{ADECCFF2-4CDB-A043-84E7-799724092E04}" presName="c4" presStyleLbl="node1" presStyleIdx="3" presStyleCnt="19"/>
      <dgm:spPr/>
    </dgm:pt>
    <dgm:pt modelId="{152B7D3F-D845-004E-9666-E37026764ECA}" type="pres">
      <dgm:prSet presAssocID="{ADECCFF2-4CDB-A043-84E7-799724092E04}" presName="c5" presStyleLbl="node1" presStyleIdx="4" presStyleCnt="19"/>
      <dgm:spPr/>
    </dgm:pt>
    <dgm:pt modelId="{F10A3EA0-9388-0740-B5A1-1EDD32E4BDCE}" type="pres">
      <dgm:prSet presAssocID="{ADECCFF2-4CDB-A043-84E7-799724092E04}" presName="c6" presStyleLbl="node1" presStyleIdx="5" presStyleCnt="19"/>
      <dgm:spPr/>
    </dgm:pt>
    <dgm:pt modelId="{2733A2E2-7244-9C48-8BBA-3669EFE29FC9}" type="pres">
      <dgm:prSet presAssocID="{ADECCFF2-4CDB-A043-84E7-799724092E04}" presName="c7" presStyleLbl="node1" presStyleIdx="6" presStyleCnt="19"/>
      <dgm:spPr/>
    </dgm:pt>
    <dgm:pt modelId="{3C30C710-B61D-404B-A9AB-519456CD7E57}" type="pres">
      <dgm:prSet presAssocID="{ADECCFF2-4CDB-A043-84E7-799724092E04}" presName="c8" presStyleLbl="node1" presStyleIdx="7" presStyleCnt="19"/>
      <dgm:spPr/>
    </dgm:pt>
    <dgm:pt modelId="{240ED43F-EE66-DD41-A5B5-CCC52195A27F}" type="pres">
      <dgm:prSet presAssocID="{ADECCFF2-4CDB-A043-84E7-799724092E04}" presName="c9" presStyleLbl="node1" presStyleIdx="8" presStyleCnt="19"/>
      <dgm:spPr/>
    </dgm:pt>
    <dgm:pt modelId="{EC5647BB-3ABB-EE4A-ADAA-507AD2CDB561}" type="pres">
      <dgm:prSet presAssocID="{ADECCFF2-4CDB-A043-84E7-799724092E04}" presName="c10" presStyleLbl="node1" presStyleIdx="9" presStyleCnt="19"/>
      <dgm:spPr/>
    </dgm:pt>
    <dgm:pt modelId="{EEC90C17-C320-F349-948E-3517A6EAFF2F}" type="pres">
      <dgm:prSet presAssocID="{ADECCFF2-4CDB-A043-84E7-799724092E04}" presName="c11" presStyleLbl="node1" presStyleIdx="10" presStyleCnt="19"/>
      <dgm:spPr/>
    </dgm:pt>
    <dgm:pt modelId="{86897678-DBB4-654C-AB67-85FDEDBA586F}" type="pres">
      <dgm:prSet presAssocID="{ADECCFF2-4CDB-A043-84E7-799724092E04}" presName="c12" presStyleLbl="node1" presStyleIdx="11" presStyleCnt="19"/>
      <dgm:spPr/>
    </dgm:pt>
    <dgm:pt modelId="{09AAA7F3-85A6-244D-A174-B5F5C220BD22}" type="pres">
      <dgm:prSet presAssocID="{ADECCFF2-4CDB-A043-84E7-799724092E04}" presName="c13" presStyleLbl="node1" presStyleIdx="12" presStyleCnt="19"/>
      <dgm:spPr/>
    </dgm:pt>
    <dgm:pt modelId="{453BBC6B-EE95-F54A-ACD1-55FAFA603FB2}" type="pres">
      <dgm:prSet presAssocID="{ADECCFF2-4CDB-A043-84E7-799724092E04}" presName="c14" presStyleLbl="node1" presStyleIdx="13" presStyleCnt="19"/>
      <dgm:spPr/>
    </dgm:pt>
    <dgm:pt modelId="{8AB3CDCF-C888-954D-9323-C314D01C83FE}" type="pres">
      <dgm:prSet presAssocID="{ADECCFF2-4CDB-A043-84E7-799724092E04}" presName="c15" presStyleLbl="node1" presStyleIdx="14" presStyleCnt="19"/>
      <dgm:spPr/>
    </dgm:pt>
    <dgm:pt modelId="{CD00C0E5-0BAA-FB4A-86AF-A5DD5E64E2B1}" type="pres">
      <dgm:prSet presAssocID="{ADECCFF2-4CDB-A043-84E7-799724092E04}" presName="c16" presStyleLbl="node1" presStyleIdx="15" presStyleCnt="19"/>
      <dgm:spPr/>
    </dgm:pt>
    <dgm:pt modelId="{B0D34504-3F80-494C-AD34-EFFA85D92E9A}" type="pres">
      <dgm:prSet presAssocID="{ADECCFF2-4CDB-A043-84E7-799724092E04}" presName="c17" presStyleLbl="node1" presStyleIdx="16" presStyleCnt="19"/>
      <dgm:spPr/>
    </dgm:pt>
    <dgm:pt modelId="{F99E3818-ADCE-B340-A9DB-550FCF00D462}" type="pres">
      <dgm:prSet presAssocID="{ADECCFF2-4CDB-A043-84E7-799724092E04}" presName="c18" presStyleLbl="node1" presStyleIdx="17" presStyleCnt="19"/>
      <dgm:spPr/>
    </dgm:pt>
    <dgm:pt modelId="{78CBA40B-E66B-5B43-B7F2-79C4C508193E}" type="pres">
      <dgm:prSet presAssocID="{DEE73650-0E9B-F648-B6A7-DED1763904A9}" presName="chevronComposite1" presStyleCnt="0"/>
      <dgm:spPr/>
    </dgm:pt>
    <dgm:pt modelId="{EDCC46CE-E0FD-5D48-9351-56D5517B2BC5}" type="pres">
      <dgm:prSet presAssocID="{DEE73650-0E9B-F648-B6A7-DED1763904A9}" presName="chevron1" presStyleLbl="sibTrans2D1" presStyleIdx="0" presStyleCnt="2"/>
      <dgm:spPr/>
    </dgm:pt>
    <dgm:pt modelId="{73359DD4-8444-2844-B433-9E55FCD76B7E}" type="pres">
      <dgm:prSet presAssocID="{DEE73650-0E9B-F648-B6A7-DED1763904A9}" presName="spChevron1" presStyleCnt="0"/>
      <dgm:spPr/>
    </dgm:pt>
    <dgm:pt modelId="{D43B9D70-FA2A-294E-8C07-5F5FBF1DF4E0}" type="pres">
      <dgm:prSet presAssocID="{DEE73650-0E9B-F648-B6A7-DED1763904A9}" presName="overlap" presStyleCnt="0"/>
      <dgm:spPr/>
    </dgm:pt>
    <dgm:pt modelId="{77A4C109-A5A6-0341-9CA6-A137902B0181}" type="pres">
      <dgm:prSet presAssocID="{DEE73650-0E9B-F648-B6A7-DED1763904A9}" presName="chevronComposite2" presStyleCnt="0"/>
      <dgm:spPr/>
    </dgm:pt>
    <dgm:pt modelId="{83CCE8D8-43F3-7F42-AC6D-29D3115323D7}" type="pres">
      <dgm:prSet presAssocID="{DEE73650-0E9B-F648-B6A7-DED1763904A9}" presName="chevron2" presStyleLbl="sibTrans2D1" presStyleIdx="1" presStyleCnt="2"/>
      <dgm:spPr/>
    </dgm:pt>
    <dgm:pt modelId="{25C64B29-589E-2B42-B4DB-A756C5B45EEA}" type="pres">
      <dgm:prSet presAssocID="{DEE73650-0E9B-F648-B6A7-DED1763904A9}" presName="spChevron2" presStyleCnt="0"/>
      <dgm:spPr/>
    </dgm:pt>
    <dgm:pt modelId="{16F760AF-9C30-754E-A25E-27050D6D68B0}" type="pres">
      <dgm:prSet presAssocID="{673275F8-3393-4C45-B34D-488DC682CE9D}" presName="last" presStyleCnt="0"/>
      <dgm:spPr/>
    </dgm:pt>
    <dgm:pt modelId="{D54AF3C0-808F-6049-9107-CDC2A47AA99F}" type="pres">
      <dgm:prSet presAssocID="{673275F8-3393-4C45-B34D-488DC682CE9D}" presName="circleTx" presStyleLbl="node1" presStyleIdx="18" presStyleCnt="19"/>
      <dgm:spPr/>
    </dgm:pt>
    <dgm:pt modelId="{0B364F80-CA85-5F4F-AAFD-6945F303EF97}" type="pres">
      <dgm:prSet presAssocID="{673275F8-3393-4C45-B34D-488DC682CE9D}" presName="desTxN" presStyleLbl="revTx" presStyleIdx="2" presStyleCnt="3">
        <dgm:presLayoutVars>
          <dgm:bulletEnabled val="1"/>
        </dgm:presLayoutVars>
      </dgm:prSet>
      <dgm:spPr/>
    </dgm:pt>
    <dgm:pt modelId="{A2451578-DAF7-A44F-B4E7-70F8172B2F5F}" type="pres">
      <dgm:prSet presAssocID="{673275F8-3393-4C45-B34D-488DC682CE9D}" presName="spN" presStyleCnt="0"/>
      <dgm:spPr/>
    </dgm:pt>
  </dgm:ptLst>
  <dgm:cxnLst>
    <dgm:cxn modelId="{7588B30C-18AB-1A48-B59E-0607F92A770B}" type="presOf" srcId="{A7CE49AA-F1BA-9340-8F5D-7E1A8F9E48E5}" destId="{0B364F80-CA85-5F4F-AAFD-6945F303EF97}" srcOrd="0" destOrd="0" presId="urn:microsoft.com/office/officeart/2009/3/layout/RandomtoResultProcess"/>
    <dgm:cxn modelId="{ADD8050D-F9FC-6649-9421-C4A6FC8A0A2E}" srcId="{673275F8-3393-4C45-B34D-488DC682CE9D}" destId="{A7CE49AA-F1BA-9340-8F5D-7E1A8F9E48E5}" srcOrd="0" destOrd="0" parTransId="{49E987EF-919A-DF45-A615-D175C24BD548}" sibTransId="{CDBDB086-85DB-6A42-B1F3-928EFA94F612}"/>
    <dgm:cxn modelId="{D5BFFD37-F52E-B84B-A96F-8843CDC4FDEE}" srcId="{89CBFDBF-BB4D-9D4B-949A-4B9906D5BD7F}" destId="{ADECCFF2-4CDB-A043-84E7-799724092E04}" srcOrd="0" destOrd="0" parTransId="{430C9009-A4DC-2544-9EBB-6388D040D12E}" sibTransId="{DEE73650-0E9B-F648-B6A7-DED1763904A9}"/>
    <dgm:cxn modelId="{A0B47E4C-84BF-2949-B678-2E6E6191545A}" srcId="{89CBFDBF-BB4D-9D4B-949A-4B9906D5BD7F}" destId="{673275F8-3393-4C45-B34D-488DC682CE9D}" srcOrd="1" destOrd="0" parTransId="{5ACF1289-3344-7449-A4F8-1356C8AAE176}" sibTransId="{AF057567-3D77-A04B-9692-5179A6683141}"/>
    <dgm:cxn modelId="{EF47586B-E90B-174C-AF10-1240950A4B65}" type="presOf" srcId="{B4946EE1-39DB-3240-ABD7-6AF9CA207AEE}" destId="{F7A2CB71-6B65-494F-92F1-6E135E7CC2EE}" srcOrd="0" destOrd="0" presId="urn:microsoft.com/office/officeart/2009/3/layout/RandomtoResultProcess"/>
    <dgm:cxn modelId="{00FAFF77-9321-944D-8BD5-160BA078D21D}" type="presOf" srcId="{89CBFDBF-BB4D-9D4B-949A-4B9906D5BD7F}" destId="{769E904F-4101-9143-84F2-25F29BDD9358}" srcOrd="0" destOrd="0" presId="urn:microsoft.com/office/officeart/2009/3/layout/RandomtoResultProcess"/>
    <dgm:cxn modelId="{3F01397A-A67B-E04A-AC08-5ABEED70D505}" srcId="{ADECCFF2-4CDB-A043-84E7-799724092E04}" destId="{B4946EE1-39DB-3240-ABD7-6AF9CA207AEE}" srcOrd="0" destOrd="0" parTransId="{42A7EAC8-A48C-6B44-9213-FCE1706B6F43}" sibTransId="{F0DD2E95-7269-8E4E-8092-27012FCA4258}"/>
    <dgm:cxn modelId="{788D7A7C-0A34-634E-97B0-B0C885D30158}" type="presOf" srcId="{ADECCFF2-4CDB-A043-84E7-799724092E04}" destId="{90CEAEFD-DC28-574A-AB7E-074CB9AA990E}" srcOrd="0" destOrd="0" presId="urn:microsoft.com/office/officeart/2009/3/layout/RandomtoResultProcess"/>
    <dgm:cxn modelId="{D02C23B9-A33E-4B45-90D3-DFFBCFA4F4D2}" type="presOf" srcId="{673275F8-3393-4C45-B34D-488DC682CE9D}" destId="{D54AF3C0-808F-6049-9107-CDC2A47AA99F}" srcOrd="0" destOrd="0" presId="urn:microsoft.com/office/officeart/2009/3/layout/RandomtoResultProcess"/>
    <dgm:cxn modelId="{7429164A-B80F-574D-AC6B-72123A9EA43B}" type="presParOf" srcId="{769E904F-4101-9143-84F2-25F29BDD9358}" destId="{11FB9C1C-750E-9B48-862C-31B0FF547E7A}" srcOrd="0" destOrd="0" presId="urn:microsoft.com/office/officeart/2009/3/layout/RandomtoResultProcess"/>
    <dgm:cxn modelId="{62CCDCAD-7367-3A43-923D-8AAEE54101F5}" type="presParOf" srcId="{11FB9C1C-750E-9B48-862C-31B0FF547E7A}" destId="{90CEAEFD-DC28-574A-AB7E-074CB9AA990E}" srcOrd="0" destOrd="0" presId="urn:microsoft.com/office/officeart/2009/3/layout/RandomtoResultProcess"/>
    <dgm:cxn modelId="{20FE427B-39B5-F14E-8B18-26912F1817CB}" type="presParOf" srcId="{11FB9C1C-750E-9B48-862C-31B0FF547E7A}" destId="{F7A2CB71-6B65-494F-92F1-6E135E7CC2EE}" srcOrd="1" destOrd="0" presId="urn:microsoft.com/office/officeart/2009/3/layout/RandomtoResultProcess"/>
    <dgm:cxn modelId="{F2E64452-E9D0-7F43-896E-4E149252D1F5}" type="presParOf" srcId="{11FB9C1C-750E-9B48-862C-31B0FF547E7A}" destId="{18180120-2ACA-EC41-8562-D739573EB525}" srcOrd="2" destOrd="0" presId="urn:microsoft.com/office/officeart/2009/3/layout/RandomtoResultProcess"/>
    <dgm:cxn modelId="{17E5BD45-C36C-F748-A023-B951AF73461D}" type="presParOf" srcId="{11FB9C1C-750E-9B48-862C-31B0FF547E7A}" destId="{CD8DC6A0-5019-6843-B52D-F256A75DF9E0}" srcOrd="3" destOrd="0" presId="urn:microsoft.com/office/officeart/2009/3/layout/RandomtoResultProcess"/>
    <dgm:cxn modelId="{1A1D4ADC-CE0F-AC46-BDC4-455BEF19E950}" type="presParOf" srcId="{11FB9C1C-750E-9B48-862C-31B0FF547E7A}" destId="{356052A3-8CFD-E74F-BF66-9B23930FBCAE}" srcOrd="4" destOrd="0" presId="urn:microsoft.com/office/officeart/2009/3/layout/RandomtoResultProcess"/>
    <dgm:cxn modelId="{3A54D2B1-EDF5-2546-9E14-F724B7B2BD53}" type="presParOf" srcId="{11FB9C1C-750E-9B48-862C-31B0FF547E7A}" destId="{1AA8BF9B-06FF-3847-B3D4-B2221E4754DA}" srcOrd="5" destOrd="0" presId="urn:microsoft.com/office/officeart/2009/3/layout/RandomtoResultProcess"/>
    <dgm:cxn modelId="{A839E166-5276-9740-98EE-273591F5889C}" type="presParOf" srcId="{11FB9C1C-750E-9B48-862C-31B0FF547E7A}" destId="{152B7D3F-D845-004E-9666-E37026764ECA}" srcOrd="6" destOrd="0" presId="urn:microsoft.com/office/officeart/2009/3/layout/RandomtoResultProcess"/>
    <dgm:cxn modelId="{030E3C16-9CE8-7542-86DB-29FC83C0D9B4}" type="presParOf" srcId="{11FB9C1C-750E-9B48-862C-31B0FF547E7A}" destId="{F10A3EA0-9388-0740-B5A1-1EDD32E4BDCE}" srcOrd="7" destOrd="0" presId="urn:microsoft.com/office/officeart/2009/3/layout/RandomtoResultProcess"/>
    <dgm:cxn modelId="{9D584F1E-540E-DA47-9BF7-CEFFD101FA35}" type="presParOf" srcId="{11FB9C1C-750E-9B48-862C-31B0FF547E7A}" destId="{2733A2E2-7244-9C48-8BBA-3669EFE29FC9}" srcOrd="8" destOrd="0" presId="urn:microsoft.com/office/officeart/2009/3/layout/RandomtoResultProcess"/>
    <dgm:cxn modelId="{EA1F467C-B455-FF45-AB94-9FCBC940B516}" type="presParOf" srcId="{11FB9C1C-750E-9B48-862C-31B0FF547E7A}" destId="{3C30C710-B61D-404B-A9AB-519456CD7E57}" srcOrd="9" destOrd="0" presId="urn:microsoft.com/office/officeart/2009/3/layout/RandomtoResultProcess"/>
    <dgm:cxn modelId="{14B13E35-0F95-3C43-8CFD-775ADAF44881}" type="presParOf" srcId="{11FB9C1C-750E-9B48-862C-31B0FF547E7A}" destId="{240ED43F-EE66-DD41-A5B5-CCC52195A27F}" srcOrd="10" destOrd="0" presId="urn:microsoft.com/office/officeart/2009/3/layout/RandomtoResultProcess"/>
    <dgm:cxn modelId="{6C7FF8DC-1A8E-4E4A-A3AE-728E762F276A}" type="presParOf" srcId="{11FB9C1C-750E-9B48-862C-31B0FF547E7A}" destId="{EC5647BB-3ABB-EE4A-ADAA-507AD2CDB561}" srcOrd="11" destOrd="0" presId="urn:microsoft.com/office/officeart/2009/3/layout/RandomtoResultProcess"/>
    <dgm:cxn modelId="{EBF8B8CE-63EA-8B4D-ADE4-22B835F833AA}" type="presParOf" srcId="{11FB9C1C-750E-9B48-862C-31B0FF547E7A}" destId="{EEC90C17-C320-F349-948E-3517A6EAFF2F}" srcOrd="12" destOrd="0" presId="urn:microsoft.com/office/officeart/2009/3/layout/RandomtoResultProcess"/>
    <dgm:cxn modelId="{928C3A70-C608-0040-B970-5C19F6E7FE8E}" type="presParOf" srcId="{11FB9C1C-750E-9B48-862C-31B0FF547E7A}" destId="{86897678-DBB4-654C-AB67-85FDEDBA586F}" srcOrd="13" destOrd="0" presId="urn:microsoft.com/office/officeart/2009/3/layout/RandomtoResultProcess"/>
    <dgm:cxn modelId="{206DBB09-30AD-C24F-BA2D-073687C97973}" type="presParOf" srcId="{11FB9C1C-750E-9B48-862C-31B0FF547E7A}" destId="{09AAA7F3-85A6-244D-A174-B5F5C220BD22}" srcOrd="14" destOrd="0" presId="urn:microsoft.com/office/officeart/2009/3/layout/RandomtoResultProcess"/>
    <dgm:cxn modelId="{B435005C-2698-5C4F-A2B3-FFAD78C42A17}" type="presParOf" srcId="{11FB9C1C-750E-9B48-862C-31B0FF547E7A}" destId="{453BBC6B-EE95-F54A-ACD1-55FAFA603FB2}" srcOrd="15" destOrd="0" presId="urn:microsoft.com/office/officeart/2009/3/layout/RandomtoResultProcess"/>
    <dgm:cxn modelId="{A9F297BD-F263-A04F-9568-9FF01E26B8E6}" type="presParOf" srcId="{11FB9C1C-750E-9B48-862C-31B0FF547E7A}" destId="{8AB3CDCF-C888-954D-9323-C314D01C83FE}" srcOrd="16" destOrd="0" presId="urn:microsoft.com/office/officeart/2009/3/layout/RandomtoResultProcess"/>
    <dgm:cxn modelId="{958C1F15-1EB8-244E-B77A-2F2DE94670D0}" type="presParOf" srcId="{11FB9C1C-750E-9B48-862C-31B0FF547E7A}" destId="{CD00C0E5-0BAA-FB4A-86AF-A5DD5E64E2B1}" srcOrd="17" destOrd="0" presId="urn:microsoft.com/office/officeart/2009/3/layout/RandomtoResultProcess"/>
    <dgm:cxn modelId="{070C837A-6704-5248-BC45-021EC117803E}" type="presParOf" srcId="{11FB9C1C-750E-9B48-862C-31B0FF547E7A}" destId="{B0D34504-3F80-494C-AD34-EFFA85D92E9A}" srcOrd="18" destOrd="0" presId="urn:microsoft.com/office/officeart/2009/3/layout/RandomtoResultProcess"/>
    <dgm:cxn modelId="{4EBCE008-2D2D-474C-BB97-7F99BF1A7597}" type="presParOf" srcId="{11FB9C1C-750E-9B48-862C-31B0FF547E7A}" destId="{F99E3818-ADCE-B340-A9DB-550FCF00D462}" srcOrd="19" destOrd="0" presId="urn:microsoft.com/office/officeart/2009/3/layout/RandomtoResultProcess"/>
    <dgm:cxn modelId="{2E3ECC85-5F18-3A45-8582-A3674306BC87}" type="presParOf" srcId="{769E904F-4101-9143-84F2-25F29BDD9358}" destId="{78CBA40B-E66B-5B43-B7F2-79C4C508193E}" srcOrd="1" destOrd="0" presId="urn:microsoft.com/office/officeart/2009/3/layout/RandomtoResultProcess"/>
    <dgm:cxn modelId="{D5E5F6B7-8577-DB4C-A853-EACB2BE8DE7A}" type="presParOf" srcId="{78CBA40B-E66B-5B43-B7F2-79C4C508193E}" destId="{EDCC46CE-E0FD-5D48-9351-56D5517B2BC5}" srcOrd="0" destOrd="0" presId="urn:microsoft.com/office/officeart/2009/3/layout/RandomtoResultProcess"/>
    <dgm:cxn modelId="{79661066-4D39-5849-A6B3-7189E57B1E54}" type="presParOf" srcId="{78CBA40B-E66B-5B43-B7F2-79C4C508193E}" destId="{73359DD4-8444-2844-B433-9E55FCD76B7E}" srcOrd="1" destOrd="0" presId="urn:microsoft.com/office/officeart/2009/3/layout/RandomtoResultProcess"/>
    <dgm:cxn modelId="{5EE1CEE1-5B86-C24E-B2BE-5EC88E702906}" type="presParOf" srcId="{769E904F-4101-9143-84F2-25F29BDD9358}" destId="{D43B9D70-FA2A-294E-8C07-5F5FBF1DF4E0}" srcOrd="2" destOrd="0" presId="urn:microsoft.com/office/officeart/2009/3/layout/RandomtoResultProcess"/>
    <dgm:cxn modelId="{C7785DD2-36B1-1E46-A663-443D2D451D43}" type="presParOf" srcId="{769E904F-4101-9143-84F2-25F29BDD9358}" destId="{77A4C109-A5A6-0341-9CA6-A137902B0181}" srcOrd="3" destOrd="0" presId="urn:microsoft.com/office/officeart/2009/3/layout/RandomtoResultProcess"/>
    <dgm:cxn modelId="{0BBC77CF-B36C-F14C-A799-954D133359C7}" type="presParOf" srcId="{77A4C109-A5A6-0341-9CA6-A137902B0181}" destId="{83CCE8D8-43F3-7F42-AC6D-29D3115323D7}" srcOrd="0" destOrd="0" presId="urn:microsoft.com/office/officeart/2009/3/layout/RandomtoResultProcess"/>
    <dgm:cxn modelId="{9CAECB47-77FC-CE4D-9F8B-F9BB66A4ECAB}" type="presParOf" srcId="{77A4C109-A5A6-0341-9CA6-A137902B0181}" destId="{25C64B29-589E-2B42-B4DB-A756C5B45EEA}" srcOrd="1" destOrd="0" presId="urn:microsoft.com/office/officeart/2009/3/layout/RandomtoResultProcess"/>
    <dgm:cxn modelId="{C0938412-E8D0-744E-9350-20B84566EAC8}" type="presParOf" srcId="{769E904F-4101-9143-84F2-25F29BDD9358}" destId="{16F760AF-9C30-754E-A25E-27050D6D68B0}" srcOrd="4" destOrd="0" presId="urn:microsoft.com/office/officeart/2009/3/layout/RandomtoResultProcess"/>
    <dgm:cxn modelId="{B7E124AB-1149-9B48-BB00-FB6E62F1D027}" type="presParOf" srcId="{16F760AF-9C30-754E-A25E-27050D6D68B0}" destId="{D54AF3C0-808F-6049-9107-CDC2A47AA99F}" srcOrd="0" destOrd="0" presId="urn:microsoft.com/office/officeart/2009/3/layout/RandomtoResultProcess"/>
    <dgm:cxn modelId="{86D6F4FA-5812-944E-A85A-EB0ED5368B6F}" type="presParOf" srcId="{16F760AF-9C30-754E-A25E-27050D6D68B0}" destId="{0B364F80-CA85-5F4F-AAFD-6945F303EF97}" srcOrd="1" destOrd="0" presId="urn:microsoft.com/office/officeart/2009/3/layout/RandomtoResultProcess"/>
    <dgm:cxn modelId="{D180C020-CDC1-BC40-A12B-4D5E4C2F3629}" type="presParOf" srcId="{16F760AF-9C30-754E-A25E-27050D6D68B0}" destId="{A2451578-DAF7-A44F-B4E7-70F8172B2F5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732F35-9954-5C43-86D0-29CE86677298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A6622B3F-F960-F341-96E1-972EF76562AF}">
      <dgm:prSet phldrT="[Text]" custT="1"/>
      <dgm:spPr/>
      <dgm:t>
        <a:bodyPr/>
        <a:lstStyle/>
        <a:p>
          <a:r>
            <a:rPr lang="en-US" sz="2400" b="1" i="0" dirty="0" err="1"/>
            <a:t>seqtk</a:t>
          </a:r>
          <a:r>
            <a:rPr lang="en-US" sz="2400" b="0" i="0" dirty="0"/>
            <a:t> seq -a sample1_messy_name.fastq &gt; sample1_messy_name.fasta</a:t>
          </a:r>
          <a:endParaRPr lang="en-US" sz="2400" dirty="0"/>
        </a:p>
      </dgm:t>
    </dgm:pt>
    <dgm:pt modelId="{4DADC05A-DDD7-E742-8C2D-74D5C2445107}" type="parTrans" cxnId="{952FEF49-3A19-F442-B9A9-002DCCF2F23E}">
      <dgm:prSet/>
      <dgm:spPr/>
      <dgm:t>
        <a:bodyPr/>
        <a:lstStyle/>
        <a:p>
          <a:endParaRPr lang="en-US" sz="3600"/>
        </a:p>
      </dgm:t>
    </dgm:pt>
    <dgm:pt modelId="{B93DC281-01B2-ED45-BD46-3F758D530025}" type="sibTrans" cxnId="{952FEF49-3A19-F442-B9A9-002DCCF2F23E}">
      <dgm:prSet custT="1"/>
      <dgm:spPr/>
      <dgm:t>
        <a:bodyPr/>
        <a:lstStyle/>
        <a:p>
          <a:endParaRPr lang="en-US" sz="1600"/>
        </a:p>
      </dgm:t>
    </dgm:pt>
    <dgm:pt modelId="{21361501-4D4E-3D4D-BA2F-3FFA522C4773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400" b="1" dirty="0"/>
            <a:t>mv</a:t>
          </a:r>
          <a:r>
            <a:rPr lang="en-US" sz="2400" dirty="0"/>
            <a:t> sample1_messy_name.fastq sample1_processed.fasta</a:t>
          </a:r>
          <a:endParaRPr lang="en-US" sz="2400" b="0" i="0" dirty="0"/>
        </a:p>
      </dgm:t>
    </dgm:pt>
    <dgm:pt modelId="{97586856-DD73-E940-A8CA-BDEDD00F6DB4}" type="parTrans" cxnId="{A57D067F-5163-004A-9ECA-098D3CD627DA}">
      <dgm:prSet/>
      <dgm:spPr/>
      <dgm:t>
        <a:bodyPr/>
        <a:lstStyle/>
        <a:p>
          <a:endParaRPr lang="en-US" sz="3600"/>
        </a:p>
      </dgm:t>
    </dgm:pt>
    <dgm:pt modelId="{B2CFA0BD-38F9-6C43-BCEA-A1B7C1A94F9B}" type="sibTrans" cxnId="{A57D067F-5163-004A-9ECA-098D3CD627DA}">
      <dgm:prSet custT="1"/>
      <dgm:spPr/>
      <dgm:t>
        <a:bodyPr/>
        <a:lstStyle/>
        <a:p>
          <a:endParaRPr lang="en-US" sz="1600"/>
        </a:p>
      </dgm:t>
    </dgm:pt>
    <dgm:pt modelId="{7A826D29-D3C3-6046-8EAC-6549B34A3DE6}" type="pres">
      <dgm:prSet presAssocID="{55732F35-9954-5C43-86D0-29CE86677298}" presName="Name0" presStyleCnt="0">
        <dgm:presLayoutVars>
          <dgm:dir/>
          <dgm:resizeHandles val="exact"/>
        </dgm:presLayoutVars>
      </dgm:prSet>
      <dgm:spPr/>
    </dgm:pt>
    <dgm:pt modelId="{DA117601-DFEB-8F48-A404-09E4818CC619}" type="pres">
      <dgm:prSet presAssocID="{A6622B3F-F960-F341-96E1-972EF76562AF}" presName="node" presStyleLbl="node1" presStyleIdx="0" presStyleCnt="2">
        <dgm:presLayoutVars>
          <dgm:bulletEnabled val="1"/>
        </dgm:presLayoutVars>
      </dgm:prSet>
      <dgm:spPr/>
    </dgm:pt>
    <dgm:pt modelId="{65E87084-C66A-B540-8006-818FFC530FB6}" type="pres">
      <dgm:prSet presAssocID="{B93DC281-01B2-ED45-BD46-3F758D530025}" presName="sibTrans" presStyleLbl="sibTrans2D1" presStyleIdx="0" presStyleCnt="1"/>
      <dgm:spPr/>
    </dgm:pt>
    <dgm:pt modelId="{165158ED-80F5-484C-A9D1-91D4D9E5BE52}" type="pres">
      <dgm:prSet presAssocID="{B93DC281-01B2-ED45-BD46-3F758D530025}" presName="connectorText" presStyleLbl="sibTrans2D1" presStyleIdx="0" presStyleCnt="1"/>
      <dgm:spPr/>
    </dgm:pt>
    <dgm:pt modelId="{CB47249C-3119-394E-B503-250D5789B8F9}" type="pres">
      <dgm:prSet presAssocID="{21361501-4D4E-3D4D-BA2F-3FFA522C4773}" presName="node" presStyleLbl="node1" presStyleIdx="1" presStyleCnt="2">
        <dgm:presLayoutVars>
          <dgm:bulletEnabled val="1"/>
        </dgm:presLayoutVars>
      </dgm:prSet>
      <dgm:spPr/>
    </dgm:pt>
  </dgm:ptLst>
  <dgm:cxnLst>
    <dgm:cxn modelId="{DB7D4305-3273-AE45-B466-4B1DEF3F7F80}" type="presOf" srcId="{55732F35-9954-5C43-86D0-29CE86677298}" destId="{7A826D29-D3C3-6046-8EAC-6549B34A3DE6}" srcOrd="0" destOrd="0" presId="urn:microsoft.com/office/officeart/2005/8/layout/process1"/>
    <dgm:cxn modelId="{C5B7CB0D-3A6C-934C-84CB-2E6F28D7B846}" type="presOf" srcId="{B93DC281-01B2-ED45-BD46-3F758D530025}" destId="{65E87084-C66A-B540-8006-818FFC530FB6}" srcOrd="0" destOrd="0" presId="urn:microsoft.com/office/officeart/2005/8/layout/process1"/>
    <dgm:cxn modelId="{952FEF49-3A19-F442-B9A9-002DCCF2F23E}" srcId="{55732F35-9954-5C43-86D0-29CE86677298}" destId="{A6622B3F-F960-F341-96E1-972EF76562AF}" srcOrd="0" destOrd="0" parTransId="{4DADC05A-DDD7-E742-8C2D-74D5C2445107}" sibTransId="{B93DC281-01B2-ED45-BD46-3F758D530025}"/>
    <dgm:cxn modelId="{782DC77C-2D95-884F-A5EA-CBFBB33DF833}" type="presOf" srcId="{21361501-4D4E-3D4D-BA2F-3FFA522C4773}" destId="{CB47249C-3119-394E-B503-250D5789B8F9}" srcOrd="0" destOrd="0" presId="urn:microsoft.com/office/officeart/2005/8/layout/process1"/>
    <dgm:cxn modelId="{A57D067F-5163-004A-9ECA-098D3CD627DA}" srcId="{55732F35-9954-5C43-86D0-29CE86677298}" destId="{21361501-4D4E-3D4D-BA2F-3FFA522C4773}" srcOrd="1" destOrd="0" parTransId="{97586856-DD73-E940-A8CA-BDEDD00F6DB4}" sibTransId="{B2CFA0BD-38F9-6C43-BCEA-A1B7C1A94F9B}"/>
    <dgm:cxn modelId="{18BEE88C-988F-314A-9329-E00B5EA9464A}" type="presOf" srcId="{B93DC281-01B2-ED45-BD46-3F758D530025}" destId="{165158ED-80F5-484C-A9D1-91D4D9E5BE52}" srcOrd="1" destOrd="0" presId="urn:microsoft.com/office/officeart/2005/8/layout/process1"/>
    <dgm:cxn modelId="{FE5C57AF-0830-F84E-8F86-C1DFB0A5127A}" type="presOf" srcId="{A6622B3F-F960-F341-96E1-972EF76562AF}" destId="{DA117601-DFEB-8F48-A404-09E4818CC619}" srcOrd="0" destOrd="0" presId="urn:microsoft.com/office/officeart/2005/8/layout/process1"/>
    <dgm:cxn modelId="{2571E4E1-7CC5-AE46-A74A-41E701439C4A}" type="presParOf" srcId="{7A826D29-D3C3-6046-8EAC-6549B34A3DE6}" destId="{DA117601-DFEB-8F48-A404-09E4818CC619}" srcOrd="0" destOrd="0" presId="urn:microsoft.com/office/officeart/2005/8/layout/process1"/>
    <dgm:cxn modelId="{BF2B95AB-F486-C14D-B6ED-F8920E2928F3}" type="presParOf" srcId="{7A826D29-D3C3-6046-8EAC-6549B34A3DE6}" destId="{65E87084-C66A-B540-8006-818FFC530FB6}" srcOrd="1" destOrd="0" presId="urn:microsoft.com/office/officeart/2005/8/layout/process1"/>
    <dgm:cxn modelId="{058F918E-5EC1-894F-8DB6-51B32E2647AF}" type="presParOf" srcId="{65E87084-C66A-B540-8006-818FFC530FB6}" destId="{165158ED-80F5-484C-A9D1-91D4D9E5BE52}" srcOrd="0" destOrd="0" presId="urn:microsoft.com/office/officeart/2005/8/layout/process1"/>
    <dgm:cxn modelId="{9205E745-ED14-E048-9359-91EB86C9886A}" type="presParOf" srcId="{7A826D29-D3C3-6046-8EAC-6549B34A3DE6}" destId="{CB47249C-3119-394E-B503-250D5789B8F9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B96482-F2F5-DD4B-9887-26754C8D079D}" type="doc">
      <dgm:prSet loTypeId="urn:microsoft.com/office/officeart/2005/8/layout/pList2" loCatId="" qsTypeId="urn:microsoft.com/office/officeart/2005/8/quickstyle/simple1" qsCatId="simple" csTypeId="urn:microsoft.com/office/officeart/2005/8/colors/accent1_2" csCatId="accent1" phldr="1"/>
      <dgm:spPr/>
    </dgm:pt>
    <dgm:pt modelId="{1F009BE5-1F98-2041-8E7E-72002E417252}">
      <dgm:prSet phldrT="[Text]"/>
      <dgm:spPr/>
      <dgm:t>
        <a:bodyPr/>
        <a:lstStyle/>
        <a:p>
          <a:r>
            <a:rPr lang="en-US" dirty="0"/>
            <a:t>Folder we store our files in</a:t>
          </a:r>
        </a:p>
      </dgm:t>
    </dgm:pt>
    <dgm:pt modelId="{D40CE430-A235-B241-BB42-8CC5FE2D0EE6}" type="parTrans" cxnId="{06E1DED7-FA2B-6741-97ED-5256A4728202}">
      <dgm:prSet/>
      <dgm:spPr/>
      <dgm:t>
        <a:bodyPr/>
        <a:lstStyle/>
        <a:p>
          <a:endParaRPr lang="en-US"/>
        </a:p>
      </dgm:t>
    </dgm:pt>
    <dgm:pt modelId="{56ECF9A7-B269-D94B-888D-7C3B0CD1199A}" type="sibTrans" cxnId="{06E1DED7-FA2B-6741-97ED-5256A4728202}">
      <dgm:prSet/>
      <dgm:spPr/>
      <dgm:t>
        <a:bodyPr/>
        <a:lstStyle/>
        <a:p>
          <a:endParaRPr lang="en-US"/>
        </a:p>
      </dgm:t>
    </dgm:pt>
    <dgm:pt modelId="{9673C171-48DE-ED46-BB47-6ADE3D8C6269}">
      <dgm:prSet phldrT="[Text]"/>
      <dgm:spPr/>
      <dgm:t>
        <a:bodyPr/>
        <a:lstStyle/>
        <a:p>
          <a:r>
            <a:rPr lang="en-US" dirty="0"/>
            <a:t>List of files inside folder</a:t>
          </a:r>
        </a:p>
      </dgm:t>
    </dgm:pt>
    <dgm:pt modelId="{7C75BE92-CBD1-F842-92C6-BAAA7AC229C2}" type="parTrans" cxnId="{982311D3-A3A0-764C-A27E-B9C6E8FA8036}">
      <dgm:prSet/>
      <dgm:spPr/>
      <dgm:t>
        <a:bodyPr/>
        <a:lstStyle/>
        <a:p>
          <a:endParaRPr lang="en-US"/>
        </a:p>
      </dgm:t>
    </dgm:pt>
    <dgm:pt modelId="{BBCA7732-E195-F242-8E66-C53F0329AA94}" type="sibTrans" cxnId="{982311D3-A3A0-764C-A27E-B9C6E8FA8036}">
      <dgm:prSet/>
      <dgm:spPr/>
      <dgm:t>
        <a:bodyPr/>
        <a:lstStyle/>
        <a:p>
          <a:endParaRPr lang="en-US"/>
        </a:p>
      </dgm:t>
    </dgm:pt>
    <dgm:pt modelId="{38245763-515A-004C-9D81-035138B08749}">
      <dgm:prSet phldrT="[Text]"/>
      <dgm:spPr/>
      <dgm:t>
        <a:bodyPr/>
        <a:lstStyle/>
        <a:p>
          <a:r>
            <a:rPr lang="en-US" dirty="0"/>
            <a:t>Output folder to save to</a:t>
          </a:r>
        </a:p>
      </dgm:t>
    </dgm:pt>
    <dgm:pt modelId="{389A1F9F-7421-8E46-95EE-36E6A6BB652F}" type="parTrans" cxnId="{03FAC240-F358-1C44-9028-1484DC314831}">
      <dgm:prSet/>
      <dgm:spPr/>
      <dgm:t>
        <a:bodyPr/>
        <a:lstStyle/>
        <a:p>
          <a:endParaRPr lang="en-US"/>
        </a:p>
      </dgm:t>
    </dgm:pt>
    <dgm:pt modelId="{D1C3C854-1C07-F74B-A219-BE8A840AFDC1}" type="sibTrans" cxnId="{03FAC240-F358-1C44-9028-1484DC314831}">
      <dgm:prSet/>
      <dgm:spPr/>
      <dgm:t>
        <a:bodyPr/>
        <a:lstStyle/>
        <a:p>
          <a:endParaRPr lang="en-US"/>
        </a:p>
      </dgm:t>
    </dgm:pt>
    <dgm:pt modelId="{E7DFB50F-6F01-A74F-8825-9E8C5ADC23C0}" type="pres">
      <dgm:prSet presAssocID="{A1B96482-F2F5-DD4B-9887-26754C8D079D}" presName="Name0" presStyleCnt="0">
        <dgm:presLayoutVars>
          <dgm:dir/>
          <dgm:resizeHandles val="exact"/>
        </dgm:presLayoutVars>
      </dgm:prSet>
      <dgm:spPr/>
    </dgm:pt>
    <dgm:pt modelId="{F5D7FC28-8664-C549-A710-A0D296E591B4}" type="pres">
      <dgm:prSet presAssocID="{A1B96482-F2F5-DD4B-9887-26754C8D079D}" presName="bkgdShp" presStyleLbl="alignAccFollowNode1" presStyleIdx="0" presStyleCnt="1"/>
      <dgm:spPr/>
    </dgm:pt>
    <dgm:pt modelId="{0AF2849E-B95D-5748-8CE2-CEB372A080FE}" type="pres">
      <dgm:prSet presAssocID="{A1B96482-F2F5-DD4B-9887-26754C8D079D}" presName="linComp" presStyleCnt="0"/>
      <dgm:spPr/>
    </dgm:pt>
    <dgm:pt modelId="{A5E9E93E-26D0-4549-98AA-36F45A765789}" type="pres">
      <dgm:prSet presAssocID="{1F009BE5-1F98-2041-8E7E-72002E417252}" presName="compNode" presStyleCnt="0"/>
      <dgm:spPr/>
    </dgm:pt>
    <dgm:pt modelId="{5AD294E4-B43E-A245-B103-B348417421FB}" type="pres">
      <dgm:prSet presAssocID="{1F009BE5-1F98-2041-8E7E-72002E417252}" presName="node" presStyleLbl="node1" presStyleIdx="0" presStyleCnt="3">
        <dgm:presLayoutVars>
          <dgm:bulletEnabled val="1"/>
        </dgm:presLayoutVars>
      </dgm:prSet>
      <dgm:spPr/>
    </dgm:pt>
    <dgm:pt modelId="{700B3568-FAC9-734D-8103-73168B929823}" type="pres">
      <dgm:prSet presAssocID="{1F009BE5-1F98-2041-8E7E-72002E417252}" presName="invisiNode" presStyleLbl="node1" presStyleIdx="0" presStyleCnt="3"/>
      <dgm:spPr/>
    </dgm:pt>
    <dgm:pt modelId="{E4D14EC2-FB09-FD4E-A642-6B7474843B95}" type="pres">
      <dgm:prSet presAssocID="{1F009BE5-1F98-2041-8E7E-72002E417252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1000" b="-1000"/>
          </a:stretch>
        </a:blipFill>
      </dgm:spPr>
    </dgm:pt>
    <dgm:pt modelId="{83E8DC61-3910-A449-814E-F2C0F7AC000B}" type="pres">
      <dgm:prSet presAssocID="{56ECF9A7-B269-D94B-888D-7C3B0CD1199A}" presName="sibTrans" presStyleLbl="sibTrans2D1" presStyleIdx="0" presStyleCnt="0"/>
      <dgm:spPr/>
    </dgm:pt>
    <dgm:pt modelId="{55BFF1C7-50DD-704C-B906-0BD0F08F82E1}" type="pres">
      <dgm:prSet presAssocID="{9673C171-48DE-ED46-BB47-6ADE3D8C6269}" presName="compNode" presStyleCnt="0"/>
      <dgm:spPr/>
    </dgm:pt>
    <dgm:pt modelId="{30126E2B-F798-8B44-B05B-5DD32AE46787}" type="pres">
      <dgm:prSet presAssocID="{9673C171-48DE-ED46-BB47-6ADE3D8C6269}" presName="node" presStyleLbl="node1" presStyleIdx="1" presStyleCnt="3">
        <dgm:presLayoutVars>
          <dgm:bulletEnabled val="1"/>
        </dgm:presLayoutVars>
      </dgm:prSet>
      <dgm:spPr/>
    </dgm:pt>
    <dgm:pt modelId="{F394B6D3-113C-3147-85DD-7F94F38EFB7E}" type="pres">
      <dgm:prSet presAssocID="{9673C171-48DE-ED46-BB47-6ADE3D8C6269}" presName="invisiNode" presStyleLbl="node1" presStyleIdx="1" presStyleCnt="3"/>
      <dgm:spPr/>
    </dgm:pt>
    <dgm:pt modelId="{2863FDF1-7190-474F-9E5C-9C0A1C2DD8A2}" type="pres">
      <dgm:prSet presAssocID="{9673C171-48DE-ED46-BB47-6ADE3D8C6269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17000" b="-17000"/>
          </a:stretch>
        </a:blipFill>
      </dgm:spPr>
    </dgm:pt>
    <dgm:pt modelId="{DDFA3168-73F4-D04E-865C-A86211CB0C0C}" type="pres">
      <dgm:prSet presAssocID="{BBCA7732-E195-F242-8E66-C53F0329AA94}" presName="sibTrans" presStyleLbl="sibTrans2D1" presStyleIdx="0" presStyleCnt="0"/>
      <dgm:spPr/>
    </dgm:pt>
    <dgm:pt modelId="{BD9EF7EB-9A73-804B-B690-36CAEDAD9E39}" type="pres">
      <dgm:prSet presAssocID="{38245763-515A-004C-9D81-035138B08749}" presName="compNode" presStyleCnt="0"/>
      <dgm:spPr/>
    </dgm:pt>
    <dgm:pt modelId="{15A861CF-A07F-354B-9542-78DD075EF7F0}" type="pres">
      <dgm:prSet presAssocID="{38245763-515A-004C-9D81-035138B08749}" presName="node" presStyleLbl="node1" presStyleIdx="2" presStyleCnt="3">
        <dgm:presLayoutVars>
          <dgm:bulletEnabled val="1"/>
        </dgm:presLayoutVars>
      </dgm:prSet>
      <dgm:spPr/>
    </dgm:pt>
    <dgm:pt modelId="{F4F640C6-B95C-E04F-B11E-2DA76795501D}" type="pres">
      <dgm:prSet presAssocID="{38245763-515A-004C-9D81-035138B08749}" presName="invisiNode" presStyleLbl="node1" presStyleIdx="2" presStyleCnt="3"/>
      <dgm:spPr/>
    </dgm:pt>
    <dgm:pt modelId="{12BC753D-AEC3-5541-B3C8-571B2EB82624}" type="pres">
      <dgm:prSet presAssocID="{38245763-515A-004C-9D81-035138B08749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6000" r="-6000"/>
          </a:stretch>
        </a:blipFill>
      </dgm:spPr>
    </dgm:pt>
  </dgm:ptLst>
  <dgm:cxnLst>
    <dgm:cxn modelId="{6FD27904-2849-254F-92BD-356A4E5F4DFE}" type="presOf" srcId="{A1B96482-F2F5-DD4B-9887-26754C8D079D}" destId="{E7DFB50F-6F01-A74F-8825-9E8C5ADC23C0}" srcOrd="0" destOrd="0" presId="urn:microsoft.com/office/officeart/2005/8/layout/pList2"/>
    <dgm:cxn modelId="{26D35110-9A1B-944B-AC0B-03B29F5DED5F}" type="presOf" srcId="{1F009BE5-1F98-2041-8E7E-72002E417252}" destId="{5AD294E4-B43E-A245-B103-B348417421FB}" srcOrd="0" destOrd="0" presId="urn:microsoft.com/office/officeart/2005/8/layout/pList2"/>
    <dgm:cxn modelId="{EA7DBB12-C9C7-4147-93C9-BABADC87F244}" type="presOf" srcId="{56ECF9A7-B269-D94B-888D-7C3B0CD1199A}" destId="{83E8DC61-3910-A449-814E-F2C0F7AC000B}" srcOrd="0" destOrd="0" presId="urn:microsoft.com/office/officeart/2005/8/layout/pList2"/>
    <dgm:cxn modelId="{63DA2D20-FF8A-D94A-BC19-99BB8BE79882}" type="presOf" srcId="{38245763-515A-004C-9D81-035138B08749}" destId="{15A861CF-A07F-354B-9542-78DD075EF7F0}" srcOrd="0" destOrd="0" presId="urn:microsoft.com/office/officeart/2005/8/layout/pList2"/>
    <dgm:cxn modelId="{F7224429-99D3-0C43-A540-3A699F604084}" type="presOf" srcId="{BBCA7732-E195-F242-8E66-C53F0329AA94}" destId="{DDFA3168-73F4-D04E-865C-A86211CB0C0C}" srcOrd="0" destOrd="0" presId="urn:microsoft.com/office/officeart/2005/8/layout/pList2"/>
    <dgm:cxn modelId="{03FAC240-F358-1C44-9028-1484DC314831}" srcId="{A1B96482-F2F5-DD4B-9887-26754C8D079D}" destId="{38245763-515A-004C-9D81-035138B08749}" srcOrd="2" destOrd="0" parTransId="{389A1F9F-7421-8E46-95EE-36E6A6BB652F}" sibTransId="{D1C3C854-1C07-F74B-A219-BE8A840AFDC1}"/>
    <dgm:cxn modelId="{0B0A0450-BD42-9748-B301-D57EABC16917}" type="presOf" srcId="{9673C171-48DE-ED46-BB47-6ADE3D8C6269}" destId="{30126E2B-F798-8B44-B05B-5DD32AE46787}" srcOrd="0" destOrd="0" presId="urn:microsoft.com/office/officeart/2005/8/layout/pList2"/>
    <dgm:cxn modelId="{982311D3-A3A0-764C-A27E-B9C6E8FA8036}" srcId="{A1B96482-F2F5-DD4B-9887-26754C8D079D}" destId="{9673C171-48DE-ED46-BB47-6ADE3D8C6269}" srcOrd="1" destOrd="0" parTransId="{7C75BE92-CBD1-F842-92C6-BAAA7AC229C2}" sibTransId="{BBCA7732-E195-F242-8E66-C53F0329AA94}"/>
    <dgm:cxn modelId="{06E1DED7-FA2B-6741-97ED-5256A4728202}" srcId="{A1B96482-F2F5-DD4B-9887-26754C8D079D}" destId="{1F009BE5-1F98-2041-8E7E-72002E417252}" srcOrd="0" destOrd="0" parTransId="{D40CE430-A235-B241-BB42-8CC5FE2D0EE6}" sibTransId="{56ECF9A7-B269-D94B-888D-7C3B0CD1199A}"/>
    <dgm:cxn modelId="{81404B2B-B26C-854E-9C83-D74A513A8571}" type="presParOf" srcId="{E7DFB50F-6F01-A74F-8825-9E8C5ADC23C0}" destId="{F5D7FC28-8664-C549-A710-A0D296E591B4}" srcOrd="0" destOrd="0" presId="urn:microsoft.com/office/officeart/2005/8/layout/pList2"/>
    <dgm:cxn modelId="{C46047DE-D39F-364F-8C5F-2157B4AABA51}" type="presParOf" srcId="{E7DFB50F-6F01-A74F-8825-9E8C5ADC23C0}" destId="{0AF2849E-B95D-5748-8CE2-CEB372A080FE}" srcOrd="1" destOrd="0" presId="urn:microsoft.com/office/officeart/2005/8/layout/pList2"/>
    <dgm:cxn modelId="{30E09DD3-B1AF-4D43-BCF5-8A7623F101E2}" type="presParOf" srcId="{0AF2849E-B95D-5748-8CE2-CEB372A080FE}" destId="{A5E9E93E-26D0-4549-98AA-36F45A765789}" srcOrd="0" destOrd="0" presId="urn:microsoft.com/office/officeart/2005/8/layout/pList2"/>
    <dgm:cxn modelId="{103B18A4-910E-3C46-8671-3309954F8FCC}" type="presParOf" srcId="{A5E9E93E-26D0-4549-98AA-36F45A765789}" destId="{5AD294E4-B43E-A245-B103-B348417421FB}" srcOrd="0" destOrd="0" presId="urn:microsoft.com/office/officeart/2005/8/layout/pList2"/>
    <dgm:cxn modelId="{723810EE-369F-A34C-BE0D-23AA6C307F9B}" type="presParOf" srcId="{A5E9E93E-26D0-4549-98AA-36F45A765789}" destId="{700B3568-FAC9-734D-8103-73168B929823}" srcOrd="1" destOrd="0" presId="urn:microsoft.com/office/officeart/2005/8/layout/pList2"/>
    <dgm:cxn modelId="{855BB24F-132C-4148-8521-C472D51AE322}" type="presParOf" srcId="{A5E9E93E-26D0-4549-98AA-36F45A765789}" destId="{E4D14EC2-FB09-FD4E-A642-6B7474843B95}" srcOrd="2" destOrd="0" presId="urn:microsoft.com/office/officeart/2005/8/layout/pList2"/>
    <dgm:cxn modelId="{28111A46-8996-9E4E-A8CF-AA75BED8682A}" type="presParOf" srcId="{0AF2849E-B95D-5748-8CE2-CEB372A080FE}" destId="{83E8DC61-3910-A449-814E-F2C0F7AC000B}" srcOrd="1" destOrd="0" presId="urn:microsoft.com/office/officeart/2005/8/layout/pList2"/>
    <dgm:cxn modelId="{AF3C170C-3E80-0E42-9B36-EAC597258E59}" type="presParOf" srcId="{0AF2849E-B95D-5748-8CE2-CEB372A080FE}" destId="{55BFF1C7-50DD-704C-B906-0BD0F08F82E1}" srcOrd="2" destOrd="0" presId="urn:microsoft.com/office/officeart/2005/8/layout/pList2"/>
    <dgm:cxn modelId="{E015E84E-7B2B-E747-8EEB-05D65E99E3EC}" type="presParOf" srcId="{55BFF1C7-50DD-704C-B906-0BD0F08F82E1}" destId="{30126E2B-F798-8B44-B05B-5DD32AE46787}" srcOrd="0" destOrd="0" presId="urn:microsoft.com/office/officeart/2005/8/layout/pList2"/>
    <dgm:cxn modelId="{F15499AD-1DC5-264A-BB8F-FB62D3AAD7EB}" type="presParOf" srcId="{55BFF1C7-50DD-704C-B906-0BD0F08F82E1}" destId="{F394B6D3-113C-3147-85DD-7F94F38EFB7E}" srcOrd="1" destOrd="0" presId="urn:microsoft.com/office/officeart/2005/8/layout/pList2"/>
    <dgm:cxn modelId="{1F2CD92B-7420-4344-84E7-0CEEA7587300}" type="presParOf" srcId="{55BFF1C7-50DD-704C-B906-0BD0F08F82E1}" destId="{2863FDF1-7190-474F-9E5C-9C0A1C2DD8A2}" srcOrd="2" destOrd="0" presId="urn:microsoft.com/office/officeart/2005/8/layout/pList2"/>
    <dgm:cxn modelId="{51F3C5D0-2233-1F44-9F8C-4922B1C758B6}" type="presParOf" srcId="{0AF2849E-B95D-5748-8CE2-CEB372A080FE}" destId="{DDFA3168-73F4-D04E-865C-A86211CB0C0C}" srcOrd="3" destOrd="0" presId="urn:microsoft.com/office/officeart/2005/8/layout/pList2"/>
    <dgm:cxn modelId="{654ADB41-4F37-6F42-903D-95D3C6679F1A}" type="presParOf" srcId="{0AF2849E-B95D-5748-8CE2-CEB372A080FE}" destId="{BD9EF7EB-9A73-804B-B690-36CAEDAD9E39}" srcOrd="4" destOrd="0" presId="urn:microsoft.com/office/officeart/2005/8/layout/pList2"/>
    <dgm:cxn modelId="{80DB9355-EFD6-5F4B-B5DB-1169DFD6B54A}" type="presParOf" srcId="{BD9EF7EB-9A73-804B-B690-36CAEDAD9E39}" destId="{15A861CF-A07F-354B-9542-78DD075EF7F0}" srcOrd="0" destOrd="0" presId="urn:microsoft.com/office/officeart/2005/8/layout/pList2"/>
    <dgm:cxn modelId="{997AE421-68A2-9C41-8038-CCC115C64747}" type="presParOf" srcId="{BD9EF7EB-9A73-804B-B690-36CAEDAD9E39}" destId="{F4F640C6-B95C-E04F-B11E-2DA76795501D}" srcOrd="1" destOrd="0" presId="urn:microsoft.com/office/officeart/2005/8/layout/pList2"/>
    <dgm:cxn modelId="{3721BDD5-0880-694C-8100-C4BD179E2BAE}" type="presParOf" srcId="{BD9EF7EB-9A73-804B-B690-36CAEDAD9E39}" destId="{12BC753D-AEC3-5541-B3C8-571B2EB82624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CEAEFD-DC28-574A-AB7E-074CB9AA990E}">
      <dsp:nvSpPr>
        <dsp:cNvPr id="0" name=""/>
        <dsp:cNvSpPr/>
      </dsp:nvSpPr>
      <dsp:spPr>
        <a:xfrm>
          <a:off x="195729" y="1313340"/>
          <a:ext cx="2920666" cy="9624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FASTQ files that are poorly named</a:t>
          </a:r>
        </a:p>
      </dsp:txBody>
      <dsp:txXfrm>
        <a:off x="195729" y="1313340"/>
        <a:ext cx="2920666" cy="962492"/>
      </dsp:txXfrm>
    </dsp:sp>
    <dsp:sp modelId="{F7A2CB71-6B65-494F-92F1-6E135E7CC2EE}">
      <dsp:nvSpPr>
        <dsp:cNvPr id="0" name=""/>
        <dsp:cNvSpPr/>
      </dsp:nvSpPr>
      <dsp:spPr>
        <a:xfrm>
          <a:off x="195729" y="3342904"/>
          <a:ext cx="2920666" cy="1803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0" tIns="74930" rIns="74930" bIns="7493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 dirty="0"/>
            <a:t>Inputs</a:t>
          </a:r>
        </a:p>
      </dsp:txBody>
      <dsp:txXfrm>
        <a:off x="195729" y="3342904"/>
        <a:ext cx="2920666" cy="1803241"/>
      </dsp:txXfrm>
    </dsp:sp>
    <dsp:sp modelId="{18180120-2ACA-EC41-8562-D739573EB525}">
      <dsp:nvSpPr>
        <dsp:cNvPr id="0" name=""/>
        <dsp:cNvSpPr/>
      </dsp:nvSpPr>
      <dsp:spPr>
        <a:xfrm>
          <a:off x="192410" y="1020609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C6A0-5019-6843-B52D-F256A75DF9E0}">
      <dsp:nvSpPr>
        <dsp:cNvPr id="0" name=""/>
        <dsp:cNvSpPr/>
      </dsp:nvSpPr>
      <dsp:spPr>
        <a:xfrm>
          <a:off x="355038" y="695353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6052A3-8CFD-E74F-BF66-9B23930FBCAE}">
      <dsp:nvSpPr>
        <dsp:cNvPr id="0" name=""/>
        <dsp:cNvSpPr/>
      </dsp:nvSpPr>
      <dsp:spPr>
        <a:xfrm>
          <a:off x="745345" y="760404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A8BF9B-06FF-3847-B3D4-B2221E4754DA}">
      <dsp:nvSpPr>
        <dsp:cNvPr id="0" name=""/>
        <dsp:cNvSpPr/>
      </dsp:nvSpPr>
      <dsp:spPr>
        <a:xfrm>
          <a:off x="1070601" y="402623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B7D3F-D845-004E-9666-E37026764ECA}">
      <dsp:nvSpPr>
        <dsp:cNvPr id="0" name=""/>
        <dsp:cNvSpPr/>
      </dsp:nvSpPr>
      <dsp:spPr>
        <a:xfrm>
          <a:off x="1493434" y="272520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0A3EA0-9388-0740-B5A1-1EDD32E4BDCE}">
      <dsp:nvSpPr>
        <dsp:cNvPr id="0" name=""/>
        <dsp:cNvSpPr/>
      </dsp:nvSpPr>
      <dsp:spPr>
        <a:xfrm>
          <a:off x="2013843" y="500200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33A2E2-7244-9C48-8BBA-3669EFE29FC9}">
      <dsp:nvSpPr>
        <dsp:cNvPr id="0" name=""/>
        <dsp:cNvSpPr/>
      </dsp:nvSpPr>
      <dsp:spPr>
        <a:xfrm>
          <a:off x="2339099" y="662828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30C710-B61D-404B-A9AB-519456CD7E57}">
      <dsp:nvSpPr>
        <dsp:cNvPr id="0" name=""/>
        <dsp:cNvSpPr/>
      </dsp:nvSpPr>
      <dsp:spPr>
        <a:xfrm>
          <a:off x="2794458" y="1020609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0ED43F-EE66-DD41-A5B5-CCC52195A27F}">
      <dsp:nvSpPr>
        <dsp:cNvPr id="0" name=""/>
        <dsp:cNvSpPr/>
      </dsp:nvSpPr>
      <dsp:spPr>
        <a:xfrm>
          <a:off x="2989611" y="1378391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5647BB-3ABB-EE4A-ADAA-507AD2CDB561}">
      <dsp:nvSpPr>
        <dsp:cNvPr id="0" name=""/>
        <dsp:cNvSpPr/>
      </dsp:nvSpPr>
      <dsp:spPr>
        <a:xfrm>
          <a:off x="1298280" y="695353"/>
          <a:ext cx="597408" cy="5974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C90C17-C320-F349-948E-3517A6EAFF2F}">
      <dsp:nvSpPr>
        <dsp:cNvPr id="0" name=""/>
        <dsp:cNvSpPr/>
      </dsp:nvSpPr>
      <dsp:spPr>
        <a:xfrm>
          <a:off x="29782" y="1931326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897678-DBB4-654C-AB67-85FDEDBA586F}">
      <dsp:nvSpPr>
        <dsp:cNvPr id="0" name=""/>
        <dsp:cNvSpPr/>
      </dsp:nvSpPr>
      <dsp:spPr>
        <a:xfrm>
          <a:off x="224935" y="2224056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AAA7F3-85A6-244D-A174-B5F5C220BD22}">
      <dsp:nvSpPr>
        <dsp:cNvPr id="0" name=""/>
        <dsp:cNvSpPr/>
      </dsp:nvSpPr>
      <dsp:spPr>
        <a:xfrm>
          <a:off x="712819" y="2484261"/>
          <a:ext cx="531030" cy="5310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3BBC6B-EE95-F54A-ACD1-55FAFA603FB2}">
      <dsp:nvSpPr>
        <dsp:cNvPr id="0" name=""/>
        <dsp:cNvSpPr/>
      </dsp:nvSpPr>
      <dsp:spPr>
        <a:xfrm>
          <a:off x="1395857" y="2907094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B3CDCF-C888-954D-9323-C314D01C83FE}">
      <dsp:nvSpPr>
        <dsp:cNvPr id="0" name=""/>
        <dsp:cNvSpPr/>
      </dsp:nvSpPr>
      <dsp:spPr>
        <a:xfrm>
          <a:off x="1525959" y="2484261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00C0E5-0BAA-FB4A-86AF-A5DD5E64E2B1}">
      <dsp:nvSpPr>
        <dsp:cNvPr id="0" name=""/>
        <dsp:cNvSpPr/>
      </dsp:nvSpPr>
      <dsp:spPr>
        <a:xfrm>
          <a:off x="1851215" y="2939620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D34504-3F80-494C-AD34-EFFA85D92E9A}">
      <dsp:nvSpPr>
        <dsp:cNvPr id="0" name=""/>
        <dsp:cNvSpPr/>
      </dsp:nvSpPr>
      <dsp:spPr>
        <a:xfrm>
          <a:off x="2143946" y="2419210"/>
          <a:ext cx="531030" cy="5310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E3818-ADCE-B340-A9DB-550FCF00D462}">
      <dsp:nvSpPr>
        <dsp:cNvPr id="0" name=""/>
        <dsp:cNvSpPr/>
      </dsp:nvSpPr>
      <dsp:spPr>
        <a:xfrm>
          <a:off x="2859509" y="2289108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CC46CE-E0FD-5D48-9351-56D5517B2BC5}">
      <dsp:nvSpPr>
        <dsp:cNvPr id="0" name=""/>
        <dsp:cNvSpPr/>
      </dsp:nvSpPr>
      <dsp:spPr>
        <a:xfrm>
          <a:off x="3224592" y="759863"/>
          <a:ext cx="1072197" cy="2046942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CCE8D8-43F3-7F42-AC6D-29D3115323D7}">
      <dsp:nvSpPr>
        <dsp:cNvPr id="0" name=""/>
        <dsp:cNvSpPr/>
      </dsp:nvSpPr>
      <dsp:spPr>
        <a:xfrm>
          <a:off x="4101845" y="759863"/>
          <a:ext cx="1072197" cy="2046942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AF3C0-808F-6049-9107-CDC2A47AA99F}">
      <dsp:nvSpPr>
        <dsp:cNvPr id="0" name=""/>
        <dsp:cNvSpPr/>
      </dsp:nvSpPr>
      <dsp:spPr>
        <a:xfrm>
          <a:off x="5393355" y="614649"/>
          <a:ext cx="2485548" cy="24855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Renamed FASTA files</a:t>
          </a:r>
        </a:p>
      </dsp:txBody>
      <dsp:txXfrm>
        <a:off x="5757355" y="978649"/>
        <a:ext cx="1757548" cy="1757548"/>
      </dsp:txXfrm>
    </dsp:sp>
    <dsp:sp modelId="{0B364F80-CA85-5F4F-AAFD-6945F303EF97}">
      <dsp:nvSpPr>
        <dsp:cNvPr id="0" name=""/>
        <dsp:cNvSpPr/>
      </dsp:nvSpPr>
      <dsp:spPr>
        <a:xfrm>
          <a:off x="5174042" y="3342904"/>
          <a:ext cx="2924175" cy="1803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0" tIns="74930" rIns="74930" bIns="7493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 dirty="0"/>
            <a:t>Desired outputs</a:t>
          </a:r>
        </a:p>
      </dsp:txBody>
      <dsp:txXfrm>
        <a:off x="5174042" y="3342904"/>
        <a:ext cx="2924175" cy="18032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117601-DFEB-8F48-A404-09E4818CC619}">
      <dsp:nvSpPr>
        <dsp:cNvPr id="0" name=""/>
        <dsp:cNvSpPr/>
      </dsp:nvSpPr>
      <dsp:spPr>
        <a:xfrm>
          <a:off x="2291" y="0"/>
          <a:ext cx="4887590" cy="27362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 err="1"/>
            <a:t>seqtk</a:t>
          </a:r>
          <a:r>
            <a:rPr lang="en-US" sz="2400" b="0" i="0" kern="1200" dirty="0"/>
            <a:t> seq -a sample1_messy_name.fastq &gt; sample1_messy_name.fasta</a:t>
          </a:r>
          <a:endParaRPr lang="en-US" sz="2400" kern="1200" dirty="0"/>
        </a:p>
      </dsp:txBody>
      <dsp:txXfrm>
        <a:off x="82433" y="80142"/>
        <a:ext cx="4727306" cy="2575977"/>
      </dsp:txXfrm>
    </dsp:sp>
    <dsp:sp modelId="{65E87084-C66A-B540-8006-818FFC530FB6}">
      <dsp:nvSpPr>
        <dsp:cNvPr id="0" name=""/>
        <dsp:cNvSpPr/>
      </dsp:nvSpPr>
      <dsp:spPr>
        <a:xfrm>
          <a:off x="5378640" y="762069"/>
          <a:ext cx="1036169" cy="121212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5378640" y="1004493"/>
        <a:ext cx="725318" cy="727274"/>
      </dsp:txXfrm>
    </dsp:sp>
    <dsp:sp modelId="{CB47249C-3119-394E-B503-250D5789B8F9}">
      <dsp:nvSpPr>
        <dsp:cNvPr id="0" name=""/>
        <dsp:cNvSpPr/>
      </dsp:nvSpPr>
      <dsp:spPr>
        <a:xfrm>
          <a:off x="6844918" y="0"/>
          <a:ext cx="4887590" cy="27362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400" b="1" kern="1200" dirty="0"/>
            <a:t>mv</a:t>
          </a:r>
          <a:r>
            <a:rPr lang="en-US" sz="2400" kern="1200" dirty="0"/>
            <a:t> sample1_messy_name.fastq sample1_processed.fasta</a:t>
          </a:r>
          <a:endParaRPr lang="en-US" sz="2400" b="0" i="0" kern="1200" dirty="0"/>
        </a:p>
      </dsp:txBody>
      <dsp:txXfrm>
        <a:off x="6925060" y="80142"/>
        <a:ext cx="4727306" cy="25759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D7FC28-8664-C549-A710-A0D296E591B4}">
      <dsp:nvSpPr>
        <dsp:cNvPr id="0" name=""/>
        <dsp:cNvSpPr/>
      </dsp:nvSpPr>
      <dsp:spPr>
        <a:xfrm>
          <a:off x="0" y="0"/>
          <a:ext cx="9641114" cy="2225652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D14EC2-FB09-FD4E-A642-6B7474843B95}">
      <dsp:nvSpPr>
        <dsp:cNvPr id="0" name=""/>
        <dsp:cNvSpPr/>
      </dsp:nvSpPr>
      <dsp:spPr>
        <a:xfrm>
          <a:off x="289233" y="296753"/>
          <a:ext cx="2832077" cy="163214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D294E4-B43E-A245-B103-B348417421FB}">
      <dsp:nvSpPr>
        <dsp:cNvPr id="0" name=""/>
        <dsp:cNvSpPr/>
      </dsp:nvSpPr>
      <dsp:spPr>
        <a:xfrm rot="10800000">
          <a:off x="289233" y="2225652"/>
          <a:ext cx="2832077" cy="27202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Folder we store our files in</a:t>
          </a:r>
        </a:p>
      </dsp:txBody>
      <dsp:txXfrm rot="10800000">
        <a:off x="372890" y="2225652"/>
        <a:ext cx="2664763" cy="2636584"/>
      </dsp:txXfrm>
    </dsp:sp>
    <dsp:sp modelId="{2863FDF1-7190-474F-9E5C-9C0A1C2DD8A2}">
      <dsp:nvSpPr>
        <dsp:cNvPr id="0" name=""/>
        <dsp:cNvSpPr/>
      </dsp:nvSpPr>
      <dsp:spPr>
        <a:xfrm>
          <a:off x="3404518" y="296753"/>
          <a:ext cx="2832077" cy="163214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126E2B-F798-8B44-B05B-5DD32AE46787}">
      <dsp:nvSpPr>
        <dsp:cNvPr id="0" name=""/>
        <dsp:cNvSpPr/>
      </dsp:nvSpPr>
      <dsp:spPr>
        <a:xfrm rot="10800000">
          <a:off x="3404518" y="2225652"/>
          <a:ext cx="2832077" cy="27202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List of files inside folder</a:t>
          </a:r>
        </a:p>
      </dsp:txBody>
      <dsp:txXfrm rot="10800000">
        <a:off x="3488175" y="2225652"/>
        <a:ext cx="2664763" cy="2636584"/>
      </dsp:txXfrm>
    </dsp:sp>
    <dsp:sp modelId="{12BC753D-AEC3-5541-B3C8-571B2EB82624}">
      <dsp:nvSpPr>
        <dsp:cNvPr id="0" name=""/>
        <dsp:cNvSpPr/>
      </dsp:nvSpPr>
      <dsp:spPr>
        <a:xfrm>
          <a:off x="6519804" y="296753"/>
          <a:ext cx="2832077" cy="163214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A861CF-A07F-354B-9542-78DD075EF7F0}">
      <dsp:nvSpPr>
        <dsp:cNvPr id="0" name=""/>
        <dsp:cNvSpPr/>
      </dsp:nvSpPr>
      <dsp:spPr>
        <a:xfrm rot="10800000">
          <a:off x="6519804" y="2225652"/>
          <a:ext cx="2832077" cy="27202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Output folder to save to</a:t>
          </a:r>
        </a:p>
      </dsp:txBody>
      <dsp:txXfrm rot="10800000">
        <a:off x="6603461" y="2225652"/>
        <a:ext cx="2664763" cy="26365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g>
</file>

<file path=ppt/media/image11.tiff>
</file>

<file path=ppt/media/image12.png>
</file>

<file path=ppt/media/image13.png>
</file>

<file path=ppt/media/image14.jpg>
</file>

<file path=ppt/media/image15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5702A7-CCE8-E34A-B449-96198B8C87B3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3EC1F7-2B4C-6A4B-BDEF-5C9680109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484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EC1F7-2B4C-6A4B-BDEF-5C96801093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62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ebi.ac.uk</a:t>
            </a:r>
            <a:r>
              <a:rPr lang="en-US" dirty="0"/>
              <a:t>/metagenomics/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EC1F7-2B4C-6A4B-BDEF-5C96801093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62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Usegalaxy.org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EC1F7-2B4C-6A4B-BDEF-5C96801093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22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EC1F7-2B4C-6A4B-BDEF-5C968010933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20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interrupt.memfault.com</a:t>
            </a:r>
            <a:r>
              <a:rPr lang="en-US" dirty="0"/>
              <a:t>/blog/</a:t>
            </a:r>
            <a:r>
              <a:rPr lang="en-US" dirty="0" err="1"/>
              <a:t>gnu-make-guidelines#what-is-gnu-make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EC1F7-2B4C-6A4B-BDEF-5C968010933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78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03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74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95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11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4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90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35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1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3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52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4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11/15/21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628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iamdevloper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eative-calendars.com/list-template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BC67A1-175E-439E-85E2-88911C119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A7B82C-30F1-42B4-BE36-3DB42DD51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CA1578-CEEB-41BB-8068-C0DA02C36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A17A76-E233-461D-BB75-D2E4EFD318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22194" r="-1" b="16327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15" name="Top Left">
            <a:extLst>
              <a:ext uri="{FF2B5EF4-FFF2-40B4-BE49-F238E27FC236}">
                <a16:creationId xmlns:a16="http://schemas.microsoft.com/office/drawing/2014/main" id="{7DF11618-754F-4C58-94AD-F7AA3530D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125493" y="145598"/>
            <a:ext cx="5104732" cy="4853749"/>
            <a:chOff x="3538537" y="995362"/>
            <a:chExt cx="5104732" cy="4853749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4C1B16-3C93-4003-88AD-F74DAD18C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48071" y="1004887"/>
              <a:ext cx="5085197" cy="4844224"/>
            </a:xfrm>
            <a:custGeom>
              <a:avLst/>
              <a:gdLst>
                <a:gd name="connsiteX0" fmla="*/ 425663 w 5085197"/>
                <a:gd name="connsiteY0" fmla="*/ 0 h 4844224"/>
                <a:gd name="connsiteX1" fmla="*/ 277263 w 5085197"/>
                <a:gd name="connsiteY1" fmla="*/ 200882 h 4844224"/>
                <a:gd name="connsiteX2" fmla="*/ 155629 w 5085197"/>
                <a:gd name="connsiteY2" fmla="*/ 472154 h 4844224"/>
                <a:gd name="connsiteX3" fmla="*/ 55998 w 5085197"/>
                <a:gd name="connsiteY3" fmla="*/ 785336 h 4844224"/>
                <a:gd name="connsiteX4" fmla="*/ 6182 w 5085197"/>
                <a:gd name="connsiteY4" fmla="*/ 1154335 h 4844224"/>
                <a:gd name="connsiteX5" fmla="*/ 6182 w 5085197"/>
                <a:gd name="connsiteY5" fmla="*/ 1577245 h 4844224"/>
                <a:gd name="connsiteX6" fmla="*/ 59998 w 5085197"/>
                <a:gd name="connsiteY6" fmla="*/ 1960245 h 4844224"/>
                <a:gd name="connsiteX7" fmla="*/ 187633 w 5085197"/>
                <a:gd name="connsiteY7" fmla="*/ 2261426 h 4844224"/>
                <a:gd name="connsiteX8" fmla="*/ 365084 w 5085197"/>
                <a:gd name="connsiteY8" fmla="*/ 2474881 h 4844224"/>
                <a:gd name="connsiteX9" fmla="*/ 642261 w 5085197"/>
                <a:gd name="connsiteY9" fmla="*/ 2658428 h 4844224"/>
                <a:gd name="connsiteX10" fmla="*/ 965254 w 5085197"/>
                <a:gd name="connsiteY10" fmla="*/ 2770156 h 4844224"/>
                <a:gd name="connsiteX11" fmla="*/ 1312155 w 5085197"/>
                <a:gd name="connsiteY11" fmla="*/ 2812066 h 4844224"/>
                <a:gd name="connsiteX12" fmla="*/ 1493606 w 5085197"/>
                <a:gd name="connsiteY12" fmla="*/ 2877884 h 4844224"/>
                <a:gd name="connsiteX13" fmla="*/ 1700965 w 5085197"/>
                <a:gd name="connsiteY13" fmla="*/ 3085338 h 4844224"/>
                <a:gd name="connsiteX14" fmla="*/ 1856508 w 5085197"/>
                <a:gd name="connsiteY14" fmla="*/ 3320701 h 4844224"/>
                <a:gd name="connsiteX15" fmla="*/ 1968141 w 5085197"/>
                <a:gd name="connsiteY15" fmla="*/ 3460337 h 4844224"/>
                <a:gd name="connsiteX16" fmla="*/ 2147593 w 5085197"/>
                <a:gd name="connsiteY16" fmla="*/ 3544157 h 4844224"/>
                <a:gd name="connsiteX17" fmla="*/ 2492493 w 5085197"/>
                <a:gd name="connsiteY17" fmla="*/ 3544157 h 4844224"/>
                <a:gd name="connsiteX18" fmla="*/ 2729760 w 5085197"/>
                <a:gd name="connsiteY18" fmla="*/ 3544157 h 4844224"/>
                <a:gd name="connsiteX19" fmla="*/ 2865301 w 5085197"/>
                <a:gd name="connsiteY19" fmla="*/ 3627978 h 4844224"/>
                <a:gd name="connsiteX20" fmla="*/ 2984935 w 5085197"/>
                <a:gd name="connsiteY20" fmla="*/ 3773615 h 4844224"/>
                <a:gd name="connsiteX21" fmla="*/ 3126477 w 5085197"/>
                <a:gd name="connsiteY21" fmla="*/ 3995071 h 4844224"/>
                <a:gd name="connsiteX22" fmla="*/ 3293926 w 5085197"/>
                <a:gd name="connsiteY22" fmla="*/ 4348163 h 4844224"/>
                <a:gd name="connsiteX23" fmla="*/ 3445469 w 5085197"/>
                <a:gd name="connsiteY23" fmla="*/ 4623435 h 4844224"/>
                <a:gd name="connsiteX24" fmla="*/ 3549196 w 5085197"/>
                <a:gd name="connsiteY24" fmla="*/ 4727163 h 4844224"/>
                <a:gd name="connsiteX25" fmla="*/ 3953913 w 5085197"/>
                <a:gd name="connsiteY25" fmla="*/ 4773073 h 4844224"/>
                <a:gd name="connsiteX26" fmla="*/ 4406542 w 5085197"/>
                <a:gd name="connsiteY26" fmla="*/ 4729163 h 4844224"/>
                <a:gd name="connsiteX27" fmla="*/ 4573991 w 5085197"/>
                <a:gd name="connsiteY27" fmla="*/ 4709256 h 4844224"/>
                <a:gd name="connsiteX28" fmla="*/ 5085198 w 5085197"/>
                <a:gd name="connsiteY28" fmla="*/ 4844225 h 4844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085197" h="4844224">
                  <a:moveTo>
                    <a:pt x="425663" y="0"/>
                  </a:moveTo>
                  <a:cubicBezTo>
                    <a:pt x="425663" y="0"/>
                    <a:pt x="309172" y="142875"/>
                    <a:pt x="277263" y="200882"/>
                  </a:cubicBezTo>
                  <a:cubicBezTo>
                    <a:pt x="229448" y="287846"/>
                    <a:pt x="191253" y="379571"/>
                    <a:pt x="155629" y="472154"/>
                  </a:cubicBezTo>
                  <a:cubicBezTo>
                    <a:pt x="116291" y="574548"/>
                    <a:pt x="80953" y="678561"/>
                    <a:pt x="55998" y="785336"/>
                  </a:cubicBezTo>
                  <a:cubicBezTo>
                    <a:pt x="27804" y="906399"/>
                    <a:pt x="13707" y="1030224"/>
                    <a:pt x="6182" y="1154335"/>
                  </a:cubicBezTo>
                  <a:cubicBezTo>
                    <a:pt x="-2391" y="1295114"/>
                    <a:pt x="-1724" y="1436370"/>
                    <a:pt x="6182" y="1577245"/>
                  </a:cubicBezTo>
                  <a:cubicBezTo>
                    <a:pt x="13421" y="1706309"/>
                    <a:pt x="26851" y="1835372"/>
                    <a:pt x="59998" y="1960245"/>
                  </a:cubicBezTo>
                  <a:cubicBezTo>
                    <a:pt x="88097" y="2066258"/>
                    <a:pt x="130007" y="2168176"/>
                    <a:pt x="187633" y="2261426"/>
                  </a:cubicBezTo>
                  <a:cubicBezTo>
                    <a:pt x="236496" y="2340578"/>
                    <a:pt x="296028" y="2412587"/>
                    <a:pt x="365084" y="2474881"/>
                  </a:cubicBezTo>
                  <a:cubicBezTo>
                    <a:pt x="447761" y="2549366"/>
                    <a:pt x="542439" y="2609088"/>
                    <a:pt x="642261" y="2658428"/>
                  </a:cubicBezTo>
                  <a:cubicBezTo>
                    <a:pt x="744941" y="2709196"/>
                    <a:pt x="852573" y="2749963"/>
                    <a:pt x="965254" y="2770156"/>
                  </a:cubicBezTo>
                  <a:cubicBezTo>
                    <a:pt x="1080030" y="2790635"/>
                    <a:pt x="1197664" y="2789778"/>
                    <a:pt x="1312155" y="2812066"/>
                  </a:cubicBezTo>
                  <a:cubicBezTo>
                    <a:pt x="1375877" y="2824448"/>
                    <a:pt x="1437980" y="2844641"/>
                    <a:pt x="1493606" y="2877884"/>
                  </a:cubicBezTo>
                  <a:cubicBezTo>
                    <a:pt x="1578283" y="2928366"/>
                    <a:pt x="1643053" y="3005138"/>
                    <a:pt x="1700965" y="3085338"/>
                  </a:cubicBezTo>
                  <a:cubicBezTo>
                    <a:pt x="1756020" y="3161538"/>
                    <a:pt x="1805645" y="3241548"/>
                    <a:pt x="1856508" y="3320701"/>
                  </a:cubicBezTo>
                  <a:cubicBezTo>
                    <a:pt x="1888893" y="3371183"/>
                    <a:pt x="1922707" y="3421380"/>
                    <a:pt x="1968141" y="3460337"/>
                  </a:cubicBezTo>
                  <a:cubicBezTo>
                    <a:pt x="2019005" y="3503962"/>
                    <a:pt x="2082060" y="3529679"/>
                    <a:pt x="2147593" y="3544157"/>
                  </a:cubicBezTo>
                  <a:cubicBezTo>
                    <a:pt x="2260559" y="3569018"/>
                    <a:pt x="2377526" y="3558445"/>
                    <a:pt x="2492493" y="3544157"/>
                  </a:cubicBezTo>
                  <a:cubicBezTo>
                    <a:pt x="2572122" y="3534251"/>
                    <a:pt x="2653370" y="3521012"/>
                    <a:pt x="2729760" y="3544157"/>
                  </a:cubicBezTo>
                  <a:cubicBezTo>
                    <a:pt x="2781291" y="3559778"/>
                    <a:pt x="2826249" y="3590735"/>
                    <a:pt x="2865301" y="3627978"/>
                  </a:cubicBezTo>
                  <a:cubicBezTo>
                    <a:pt x="2910831" y="3671411"/>
                    <a:pt x="2948550" y="3722180"/>
                    <a:pt x="2984935" y="3773615"/>
                  </a:cubicBezTo>
                  <a:cubicBezTo>
                    <a:pt x="3035608" y="3845147"/>
                    <a:pt x="3084471" y="3918109"/>
                    <a:pt x="3126477" y="3995071"/>
                  </a:cubicBezTo>
                  <a:cubicBezTo>
                    <a:pt x="3188961" y="4109371"/>
                    <a:pt x="3239729" y="4229576"/>
                    <a:pt x="3293926" y="4348163"/>
                  </a:cubicBezTo>
                  <a:cubicBezTo>
                    <a:pt x="3337646" y="4443698"/>
                    <a:pt x="3384318" y="4538187"/>
                    <a:pt x="3445469" y="4623435"/>
                  </a:cubicBezTo>
                  <a:cubicBezTo>
                    <a:pt x="3474330" y="4663631"/>
                    <a:pt x="3507858" y="4700207"/>
                    <a:pt x="3549196" y="4727163"/>
                  </a:cubicBezTo>
                  <a:cubicBezTo>
                    <a:pt x="3665401" y="4802886"/>
                    <a:pt x="3813896" y="4783931"/>
                    <a:pt x="3953913" y="4773073"/>
                  </a:cubicBezTo>
                  <a:cubicBezTo>
                    <a:pt x="4105170" y="4761262"/>
                    <a:pt x="4256904" y="4753928"/>
                    <a:pt x="4406542" y="4729163"/>
                  </a:cubicBezTo>
                  <a:cubicBezTo>
                    <a:pt x="4462168" y="4720019"/>
                    <a:pt x="4517698" y="4709256"/>
                    <a:pt x="4573991" y="4709256"/>
                  </a:cubicBezTo>
                  <a:cubicBezTo>
                    <a:pt x="4675813" y="4709065"/>
                    <a:pt x="4891841" y="4844225"/>
                    <a:pt x="5085198" y="4844225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65E8AD-ED51-4874-AABA-DDA0C1597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22792" y="1004887"/>
              <a:ext cx="5010476" cy="4649438"/>
            </a:xfrm>
            <a:custGeom>
              <a:avLst/>
              <a:gdLst>
                <a:gd name="connsiteX0" fmla="*/ 454193 w 5010476"/>
                <a:gd name="connsiteY0" fmla="*/ 0 h 4649438"/>
                <a:gd name="connsiteX1" fmla="*/ 352085 w 5010476"/>
                <a:gd name="connsiteY1" fmla="*/ 92869 h 4649438"/>
                <a:gd name="connsiteX2" fmla="*/ 242452 w 5010476"/>
                <a:gd name="connsiteY2" fmla="*/ 260414 h 4649438"/>
                <a:gd name="connsiteX3" fmla="*/ 130819 w 5010476"/>
                <a:gd name="connsiteY3" fmla="*/ 535686 h 4649438"/>
                <a:gd name="connsiteX4" fmla="*/ 57000 w 5010476"/>
                <a:gd name="connsiteY4" fmla="*/ 761143 h 4649438"/>
                <a:gd name="connsiteX5" fmla="*/ 3184 w 5010476"/>
                <a:gd name="connsiteY5" fmla="*/ 1140143 h 4649438"/>
                <a:gd name="connsiteX6" fmla="*/ 3184 w 5010476"/>
                <a:gd name="connsiteY6" fmla="*/ 1439704 h 4649438"/>
                <a:gd name="connsiteX7" fmla="*/ 60524 w 5010476"/>
                <a:gd name="connsiteY7" fmla="*/ 1905953 h 4649438"/>
                <a:gd name="connsiteX8" fmla="*/ 213686 w 5010476"/>
                <a:gd name="connsiteY8" fmla="*/ 2269808 h 4649438"/>
                <a:gd name="connsiteX9" fmla="*/ 373325 w 5010476"/>
                <a:gd name="connsiteY9" fmla="*/ 2455926 h 4649438"/>
                <a:gd name="connsiteX10" fmla="*/ 644502 w 5010476"/>
                <a:gd name="connsiteY10" fmla="*/ 2625662 h 4649438"/>
                <a:gd name="connsiteX11" fmla="*/ 902915 w 5010476"/>
                <a:gd name="connsiteY11" fmla="*/ 2697195 h 4649438"/>
                <a:gd name="connsiteX12" fmla="*/ 1224860 w 5010476"/>
                <a:gd name="connsiteY12" fmla="*/ 2719102 h 4649438"/>
                <a:gd name="connsiteX13" fmla="*/ 1430315 w 5010476"/>
                <a:gd name="connsiteY13" fmla="*/ 2731008 h 4649438"/>
                <a:gd name="connsiteX14" fmla="*/ 1652914 w 5010476"/>
                <a:gd name="connsiteY14" fmla="*/ 2852642 h 4649438"/>
                <a:gd name="connsiteX15" fmla="*/ 1739306 w 5010476"/>
                <a:gd name="connsiteY15" fmla="*/ 2985611 h 4649438"/>
                <a:gd name="connsiteX16" fmla="*/ 1848938 w 5010476"/>
                <a:gd name="connsiteY16" fmla="*/ 3155156 h 4649438"/>
                <a:gd name="connsiteX17" fmla="*/ 2015054 w 5010476"/>
                <a:gd name="connsiteY17" fmla="*/ 3294793 h 4649438"/>
                <a:gd name="connsiteX18" fmla="*/ 2231082 w 5010476"/>
                <a:gd name="connsiteY18" fmla="*/ 3336322 h 4649438"/>
                <a:gd name="connsiteX19" fmla="*/ 2427106 w 5010476"/>
                <a:gd name="connsiteY19" fmla="*/ 3278124 h 4649438"/>
                <a:gd name="connsiteX20" fmla="*/ 2531786 w 5010476"/>
                <a:gd name="connsiteY20" fmla="*/ 3151823 h 4649438"/>
                <a:gd name="connsiteX21" fmla="*/ 2520165 w 5010476"/>
                <a:gd name="connsiteY21" fmla="*/ 2907411 h 4649438"/>
                <a:gd name="connsiteX22" fmla="*/ 2481970 w 5010476"/>
                <a:gd name="connsiteY22" fmla="*/ 2648045 h 4649438"/>
                <a:gd name="connsiteX23" fmla="*/ 2458729 w 5010476"/>
                <a:gd name="connsiteY23" fmla="*/ 2513362 h 4649438"/>
                <a:gd name="connsiteX24" fmla="*/ 2458729 w 5010476"/>
                <a:gd name="connsiteY24" fmla="*/ 2408587 h 4649438"/>
                <a:gd name="connsiteX25" fmla="*/ 2581697 w 5010476"/>
                <a:gd name="connsiteY25" fmla="*/ 2310479 h 4649438"/>
                <a:gd name="connsiteX26" fmla="*/ 2762767 w 5010476"/>
                <a:gd name="connsiteY26" fmla="*/ 2325434 h 4649438"/>
                <a:gd name="connsiteX27" fmla="*/ 2872400 w 5010476"/>
                <a:gd name="connsiteY27" fmla="*/ 2410206 h 4649438"/>
                <a:gd name="connsiteX28" fmla="*/ 2925549 w 5010476"/>
                <a:gd name="connsiteY28" fmla="*/ 2637949 h 4649438"/>
                <a:gd name="connsiteX29" fmla="*/ 2820869 w 5010476"/>
                <a:gd name="connsiteY29" fmla="*/ 2968752 h 4649438"/>
                <a:gd name="connsiteX30" fmla="*/ 2789342 w 5010476"/>
                <a:gd name="connsiteY30" fmla="*/ 3194876 h 4649438"/>
                <a:gd name="connsiteX31" fmla="*/ 2889069 w 5010476"/>
                <a:gd name="connsiteY31" fmla="*/ 3447574 h 4649438"/>
                <a:gd name="connsiteX32" fmla="*/ 3070139 w 5010476"/>
                <a:gd name="connsiteY32" fmla="*/ 3783330 h 4649438"/>
                <a:gd name="connsiteX33" fmla="*/ 3181486 w 5010476"/>
                <a:gd name="connsiteY33" fmla="*/ 4014407 h 4649438"/>
                <a:gd name="connsiteX34" fmla="*/ 3351888 w 5010476"/>
                <a:gd name="connsiteY34" fmla="*/ 4312539 h 4649438"/>
                <a:gd name="connsiteX35" fmla="*/ 3512194 w 5010476"/>
                <a:gd name="connsiteY35" fmla="*/ 4504087 h 4649438"/>
                <a:gd name="connsiteX36" fmla="*/ 3670119 w 5010476"/>
                <a:gd name="connsiteY36" fmla="*/ 4595051 h 4649438"/>
                <a:gd name="connsiteX37" fmla="*/ 3909386 w 5010476"/>
                <a:gd name="connsiteY37" fmla="*/ 4623816 h 4649438"/>
                <a:gd name="connsiteX38" fmla="*/ 4136653 w 5010476"/>
                <a:gd name="connsiteY38" fmla="*/ 4623816 h 4649438"/>
                <a:gd name="connsiteX39" fmla="*/ 4435071 w 5010476"/>
                <a:gd name="connsiteY39" fmla="*/ 4599432 h 4649438"/>
                <a:gd name="connsiteX40" fmla="*/ 4562992 w 5010476"/>
                <a:gd name="connsiteY40" fmla="*/ 4599432 h 4649438"/>
                <a:gd name="connsiteX41" fmla="*/ 5010477 w 5010476"/>
                <a:gd name="connsiteY41" fmla="*/ 4649439 h 464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010476" h="4649438">
                  <a:moveTo>
                    <a:pt x="454193" y="0"/>
                  </a:moveTo>
                  <a:cubicBezTo>
                    <a:pt x="448478" y="9811"/>
                    <a:pt x="357800" y="83153"/>
                    <a:pt x="352085" y="92869"/>
                  </a:cubicBezTo>
                  <a:cubicBezTo>
                    <a:pt x="318271" y="150495"/>
                    <a:pt x="275694" y="202597"/>
                    <a:pt x="242452" y="260414"/>
                  </a:cubicBezTo>
                  <a:cubicBezTo>
                    <a:pt x="192922" y="346424"/>
                    <a:pt x="162632" y="441484"/>
                    <a:pt x="130819" y="535686"/>
                  </a:cubicBezTo>
                  <a:cubicBezTo>
                    <a:pt x="105482" y="610648"/>
                    <a:pt x="77574" y="684752"/>
                    <a:pt x="57000" y="761143"/>
                  </a:cubicBezTo>
                  <a:cubicBezTo>
                    <a:pt x="23853" y="884682"/>
                    <a:pt x="8994" y="1012222"/>
                    <a:pt x="3184" y="1140143"/>
                  </a:cubicBezTo>
                  <a:cubicBezTo>
                    <a:pt x="-1388" y="1239964"/>
                    <a:pt x="-721" y="1339882"/>
                    <a:pt x="3184" y="1439704"/>
                  </a:cubicBezTo>
                  <a:cubicBezTo>
                    <a:pt x="9280" y="1596676"/>
                    <a:pt x="22805" y="1753553"/>
                    <a:pt x="60524" y="1905953"/>
                  </a:cubicBezTo>
                  <a:cubicBezTo>
                    <a:pt x="92433" y="2034635"/>
                    <a:pt x="141106" y="2158937"/>
                    <a:pt x="213686" y="2269808"/>
                  </a:cubicBezTo>
                  <a:cubicBezTo>
                    <a:pt x="258644" y="2338483"/>
                    <a:pt x="312080" y="2401253"/>
                    <a:pt x="373325" y="2455926"/>
                  </a:cubicBezTo>
                  <a:cubicBezTo>
                    <a:pt x="453431" y="2527459"/>
                    <a:pt x="545252" y="2584514"/>
                    <a:pt x="644502" y="2625662"/>
                  </a:cubicBezTo>
                  <a:cubicBezTo>
                    <a:pt x="727370" y="2660047"/>
                    <a:pt x="814428" y="2683002"/>
                    <a:pt x="902915" y="2697195"/>
                  </a:cubicBezTo>
                  <a:cubicBezTo>
                    <a:pt x="1009310" y="2714244"/>
                    <a:pt x="1117133" y="2718911"/>
                    <a:pt x="1224860" y="2719102"/>
                  </a:cubicBezTo>
                  <a:cubicBezTo>
                    <a:pt x="1293726" y="2719292"/>
                    <a:pt x="1362878" y="2717673"/>
                    <a:pt x="1430315" y="2731008"/>
                  </a:cubicBezTo>
                  <a:cubicBezTo>
                    <a:pt x="1515563" y="2747867"/>
                    <a:pt x="1595383" y="2787872"/>
                    <a:pt x="1652914" y="2852642"/>
                  </a:cubicBezTo>
                  <a:cubicBezTo>
                    <a:pt x="1688061" y="2892266"/>
                    <a:pt x="1713398" y="2939320"/>
                    <a:pt x="1739306" y="2985611"/>
                  </a:cubicBezTo>
                  <a:cubicBezTo>
                    <a:pt x="1772167" y="3044476"/>
                    <a:pt x="1806743" y="3102578"/>
                    <a:pt x="1848938" y="3155156"/>
                  </a:cubicBezTo>
                  <a:cubicBezTo>
                    <a:pt x="1894754" y="3212306"/>
                    <a:pt x="1949427" y="3262503"/>
                    <a:pt x="2015054" y="3294793"/>
                  </a:cubicBezTo>
                  <a:cubicBezTo>
                    <a:pt x="2081825" y="3327749"/>
                    <a:pt x="2156596" y="3340037"/>
                    <a:pt x="2231082" y="3336322"/>
                  </a:cubicBezTo>
                  <a:cubicBezTo>
                    <a:pt x="2300423" y="3332893"/>
                    <a:pt x="2368813" y="3315557"/>
                    <a:pt x="2427106" y="3278124"/>
                  </a:cubicBezTo>
                  <a:cubicBezTo>
                    <a:pt x="2474541" y="3247644"/>
                    <a:pt x="2513403" y="3204877"/>
                    <a:pt x="2531786" y="3151823"/>
                  </a:cubicBezTo>
                  <a:cubicBezTo>
                    <a:pt x="2558837" y="3073622"/>
                    <a:pt x="2535691" y="2989707"/>
                    <a:pt x="2520165" y="2907411"/>
                  </a:cubicBezTo>
                  <a:cubicBezTo>
                    <a:pt x="2503973" y="2821496"/>
                    <a:pt x="2495781" y="2734342"/>
                    <a:pt x="2481970" y="2648045"/>
                  </a:cubicBezTo>
                  <a:cubicBezTo>
                    <a:pt x="2474731" y="2603087"/>
                    <a:pt x="2466159" y="2558320"/>
                    <a:pt x="2458729" y="2513362"/>
                  </a:cubicBezTo>
                  <a:cubicBezTo>
                    <a:pt x="2452919" y="2478310"/>
                    <a:pt x="2447870" y="2442305"/>
                    <a:pt x="2458729" y="2408587"/>
                  </a:cubicBezTo>
                  <a:cubicBezTo>
                    <a:pt x="2475779" y="2355628"/>
                    <a:pt x="2527119" y="2324481"/>
                    <a:pt x="2581697" y="2310479"/>
                  </a:cubicBezTo>
                  <a:cubicBezTo>
                    <a:pt x="2641990" y="2295049"/>
                    <a:pt x="2705617" y="2300954"/>
                    <a:pt x="2762767" y="2325434"/>
                  </a:cubicBezTo>
                  <a:cubicBezTo>
                    <a:pt x="2806011" y="2343912"/>
                    <a:pt x="2844206" y="2372582"/>
                    <a:pt x="2872400" y="2410206"/>
                  </a:cubicBezTo>
                  <a:cubicBezTo>
                    <a:pt x="2920787" y="2474595"/>
                    <a:pt x="2933931" y="2557463"/>
                    <a:pt x="2925549" y="2637949"/>
                  </a:cubicBezTo>
                  <a:cubicBezTo>
                    <a:pt x="2913548" y="2753392"/>
                    <a:pt x="2857636" y="2858262"/>
                    <a:pt x="2820869" y="2968752"/>
                  </a:cubicBezTo>
                  <a:cubicBezTo>
                    <a:pt x="2796486" y="3041904"/>
                    <a:pt x="2780388" y="3118390"/>
                    <a:pt x="2789342" y="3194876"/>
                  </a:cubicBezTo>
                  <a:cubicBezTo>
                    <a:pt x="2799914" y="3285554"/>
                    <a:pt x="2844587" y="3367373"/>
                    <a:pt x="2889069" y="3447574"/>
                  </a:cubicBezTo>
                  <a:cubicBezTo>
                    <a:pt x="2950695" y="3558826"/>
                    <a:pt x="3013560" y="3669506"/>
                    <a:pt x="3070139" y="3783330"/>
                  </a:cubicBezTo>
                  <a:cubicBezTo>
                    <a:pt x="3108239" y="3859911"/>
                    <a:pt x="3143481" y="3937826"/>
                    <a:pt x="3181486" y="4014407"/>
                  </a:cubicBezTo>
                  <a:cubicBezTo>
                    <a:pt x="3232445" y="4116991"/>
                    <a:pt x="3288452" y="4217099"/>
                    <a:pt x="3351888" y="4312539"/>
                  </a:cubicBezTo>
                  <a:cubicBezTo>
                    <a:pt x="3398180" y="4382262"/>
                    <a:pt x="3448567" y="4449795"/>
                    <a:pt x="3512194" y="4504087"/>
                  </a:cubicBezTo>
                  <a:cubicBezTo>
                    <a:pt x="3558867" y="4543901"/>
                    <a:pt x="3611826" y="4575906"/>
                    <a:pt x="3670119" y="4595051"/>
                  </a:cubicBezTo>
                  <a:cubicBezTo>
                    <a:pt x="3746795" y="4620292"/>
                    <a:pt x="3828519" y="4621911"/>
                    <a:pt x="3909386" y="4623816"/>
                  </a:cubicBezTo>
                  <a:cubicBezTo>
                    <a:pt x="3985205" y="4625531"/>
                    <a:pt x="4061025" y="4627436"/>
                    <a:pt x="4136653" y="4623816"/>
                  </a:cubicBezTo>
                  <a:cubicBezTo>
                    <a:pt x="4236380" y="4619054"/>
                    <a:pt x="4335345" y="4605052"/>
                    <a:pt x="4435071" y="4599432"/>
                  </a:cubicBezTo>
                  <a:cubicBezTo>
                    <a:pt x="4477648" y="4597051"/>
                    <a:pt x="4520415" y="4596194"/>
                    <a:pt x="4562992" y="4599432"/>
                  </a:cubicBezTo>
                  <a:cubicBezTo>
                    <a:pt x="4649765" y="4606005"/>
                    <a:pt x="4925799" y="4629150"/>
                    <a:pt x="5010477" y="464943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E5C306-3C29-4BD3-97E1-DCA86FF3E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99586" y="1004887"/>
              <a:ext cx="4933777" cy="4552473"/>
            </a:xfrm>
            <a:custGeom>
              <a:avLst/>
              <a:gdLst>
                <a:gd name="connsiteX0" fmla="*/ 4933778 w 4933777"/>
                <a:gd name="connsiteY0" fmla="*/ 4552474 h 4552473"/>
                <a:gd name="connsiteX1" fmla="*/ 4020997 w 4933777"/>
                <a:gd name="connsiteY1" fmla="*/ 4493324 h 4552473"/>
                <a:gd name="connsiteX2" fmla="*/ 3777538 w 4933777"/>
                <a:gd name="connsiteY2" fmla="*/ 4468273 h 4552473"/>
                <a:gd name="connsiteX3" fmla="*/ 3411207 w 4933777"/>
                <a:gd name="connsiteY3" fmla="*/ 4277868 h 4552473"/>
                <a:gd name="connsiteX4" fmla="*/ 3215944 w 4933777"/>
                <a:gd name="connsiteY4" fmla="*/ 3958971 h 4552473"/>
                <a:gd name="connsiteX5" fmla="*/ 3056400 w 4933777"/>
                <a:gd name="connsiteY5" fmla="*/ 3618548 h 4552473"/>
                <a:gd name="connsiteX6" fmla="*/ 2963341 w 4933777"/>
                <a:gd name="connsiteY6" fmla="*/ 3314319 h 4552473"/>
                <a:gd name="connsiteX7" fmla="*/ 3029825 w 4933777"/>
                <a:gd name="connsiteY7" fmla="*/ 2870454 h 4552473"/>
                <a:gd name="connsiteX8" fmla="*/ 3094595 w 4933777"/>
                <a:gd name="connsiteY8" fmla="*/ 2449830 h 4552473"/>
                <a:gd name="connsiteX9" fmla="*/ 2979915 w 4933777"/>
                <a:gd name="connsiteY9" fmla="*/ 2245328 h 4552473"/>
                <a:gd name="connsiteX10" fmla="*/ 2843707 w 4933777"/>
                <a:gd name="connsiteY10" fmla="*/ 2162175 h 4552473"/>
                <a:gd name="connsiteX11" fmla="*/ 2529668 w 4933777"/>
                <a:gd name="connsiteY11" fmla="*/ 2080736 h 4552473"/>
                <a:gd name="connsiteX12" fmla="*/ 2336977 w 4933777"/>
                <a:gd name="connsiteY12" fmla="*/ 2125599 h 4552473"/>
                <a:gd name="connsiteX13" fmla="*/ 2044559 w 4933777"/>
                <a:gd name="connsiteY13" fmla="*/ 2271903 h 4552473"/>
                <a:gd name="connsiteX14" fmla="*/ 2007317 w 4933777"/>
                <a:gd name="connsiteY14" fmla="*/ 2312099 h 4552473"/>
                <a:gd name="connsiteX15" fmla="*/ 1999030 w 4933777"/>
                <a:gd name="connsiteY15" fmla="*/ 2371916 h 4552473"/>
                <a:gd name="connsiteX16" fmla="*/ 2129427 w 4933777"/>
                <a:gd name="connsiteY16" fmla="*/ 2502408 h 4552473"/>
                <a:gd name="connsiteX17" fmla="*/ 2226582 w 4933777"/>
                <a:gd name="connsiteY17" fmla="*/ 2627948 h 4552473"/>
                <a:gd name="connsiteX18" fmla="*/ 2273064 w 4933777"/>
                <a:gd name="connsiteY18" fmla="*/ 2782538 h 4552473"/>
                <a:gd name="connsiteX19" fmla="*/ 2203246 w 4933777"/>
                <a:gd name="connsiteY19" fmla="*/ 2993612 h 4552473"/>
                <a:gd name="connsiteX20" fmla="*/ 2115140 w 4933777"/>
                <a:gd name="connsiteY20" fmla="*/ 3048476 h 4552473"/>
                <a:gd name="connsiteX21" fmla="*/ 1952262 w 4933777"/>
                <a:gd name="connsiteY21" fmla="*/ 3025235 h 4552473"/>
                <a:gd name="connsiteX22" fmla="*/ 1801100 w 4933777"/>
                <a:gd name="connsiteY22" fmla="*/ 2888933 h 4552473"/>
                <a:gd name="connsiteX23" fmla="*/ 1722995 w 4933777"/>
                <a:gd name="connsiteY23" fmla="*/ 2689479 h 4552473"/>
                <a:gd name="connsiteX24" fmla="*/ 1653177 w 4933777"/>
                <a:gd name="connsiteY24" fmla="*/ 2574798 h 4552473"/>
                <a:gd name="connsiteX25" fmla="*/ 1500301 w 4933777"/>
                <a:gd name="connsiteY25" fmla="*/ 2531555 h 4552473"/>
                <a:gd name="connsiteX26" fmla="*/ 1364093 w 4933777"/>
                <a:gd name="connsiteY26" fmla="*/ 2583085 h 4552473"/>
                <a:gd name="connsiteX27" fmla="*/ 1191310 w 4933777"/>
                <a:gd name="connsiteY27" fmla="*/ 2618041 h 4552473"/>
                <a:gd name="connsiteX28" fmla="*/ 759351 w 4933777"/>
                <a:gd name="connsiteY28" fmla="*/ 2618041 h 4552473"/>
                <a:gd name="connsiteX29" fmla="*/ 506843 w 4933777"/>
                <a:gd name="connsiteY29" fmla="*/ 2521649 h 4552473"/>
                <a:gd name="connsiteX30" fmla="*/ 290816 w 4933777"/>
                <a:gd name="connsiteY30" fmla="*/ 2343817 h 4552473"/>
                <a:gd name="connsiteX31" fmla="*/ 126320 w 4933777"/>
                <a:gd name="connsiteY31" fmla="*/ 2062925 h 4552473"/>
                <a:gd name="connsiteX32" fmla="*/ 24021 w 4933777"/>
                <a:gd name="connsiteY32" fmla="*/ 1594295 h 4552473"/>
                <a:gd name="connsiteX33" fmla="*/ 1066 w 4933777"/>
                <a:gd name="connsiteY33" fmla="*/ 1140428 h 4552473"/>
                <a:gd name="connsiteX34" fmla="*/ 87172 w 4933777"/>
                <a:gd name="connsiteY34" fmla="*/ 617601 h 4552473"/>
                <a:gd name="connsiteX35" fmla="*/ 256526 w 4933777"/>
                <a:gd name="connsiteY35" fmla="*/ 249936 h 4552473"/>
                <a:gd name="connsiteX36" fmla="*/ 461504 w 4933777"/>
                <a:gd name="connsiteY36" fmla="*/ 0 h 455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933777" h="4552473">
                  <a:moveTo>
                    <a:pt x="4933778" y="4552474"/>
                  </a:moveTo>
                  <a:cubicBezTo>
                    <a:pt x="4747183" y="4533519"/>
                    <a:pt x="4208735" y="4496562"/>
                    <a:pt x="4020997" y="4493324"/>
                  </a:cubicBezTo>
                  <a:cubicBezTo>
                    <a:pt x="3939273" y="4491895"/>
                    <a:pt x="3857548" y="4485323"/>
                    <a:pt x="3777538" y="4468273"/>
                  </a:cubicBezTo>
                  <a:cubicBezTo>
                    <a:pt x="3639807" y="4438936"/>
                    <a:pt x="3509028" y="4378738"/>
                    <a:pt x="3411207" y="4277868"/>
                  </a:cubicBezTo>
                  <a:cubicBezTo>
                    <a:pt x="3323958" y="4187857"/>
                    <a:pt x="3270236" y="4072414"/>
                    <a:pt x="3215944" y="3958971"/>
                  </a:cubicBezTo>
                  <a:cubicBezTo>
                    <a:pt x="3161842" y="3845909"/>
                    <a:pt x="3106407" y="3733419"/>
                    <a:pt x="3056400" y="3618548"/>
                  </a:cubicBezTo>
                  <a:cubicBezTo>
                    <a:pt x="3013728" y="3520631"/>
                    <a:pt x="2975152" y="3420237"/>
                    <a:pt x="2963341" y="3314319"/>
                  </a:cubicBezTo>
                  <a:cubicBezTo>
                    <a:pt x="2946672" y="3164205"/>
                    <a:pt x="2985249" y="3015329"/>
                    <a:pt x="3029825" y="2870454"/>
                  </a:cubicBezTo>
                  <a:cubicBezTo>
                    <a:pt x="3072498" y="2731865"/>
                    <a:pt x="3122790" y="2590895"/>
                    <a:pt x="3094595" y="2449830"/>
                  </a:cubicBezTo>
                  <a:cubicBezTo>
                    <a:pt x="3078879" y="2371154"/>
                    <a:pt x="3040112" y="2298383"/>
                    <a:pt x="2979915" y="2245328"/>
                  </a:cubicBezTo>
                  <a:cubicBezTo>
                    <a:pt x="2939814" y="2209991"/>
                    <a:pt x="2892094" y="2185035"/>
                    <a:pt x="2843707" y="2162175"/>
                  </a:cubicBezTo>
                  <a:cubicBezTo>
                    <a:pt x="2744075" y="2115312"/>
                    <a:pt x="2639110" y="2075212"/>
                    <a:pt x="2529668" y="2080736"/>
                  </a:cubicBezTo>
                  <a:cubicBezTo>
                    <a:pt x="2463469" y="2084070"/>
                    <a:pt x="2399651" y="2103882"/>
                    <a:pt x="2336977" y="2125599"/>
                  </a:cubicBezTo>
                  <a:cubicBezTo>
                    <a:pt x="2233059" y="2161604"/>
                    <a:pt x="2130094" y="2203133"/>
                    <a:pt x="2044559" y="2271903"/>
                  </a:cubicBezTo>
                  <a:cubicBezTo>
                    <a:pt x="2030177" y="2283524"/>
                    <a:pt x="2016175" y="2295906"/>
                    <a:pt x="2007317" y="2312099"/>
                  </a:cubicBezTo>
                  <a:cubicBezTo>
                    <a:pt x="1997315" y="2330291"/>
                    <a:pt x="1994934" y="2351532"/>
                    <a:pt x="1999030" y="2371916"/>
                  </a:cubicBezTo>
                  <a:cubicBezTo>
                    <a:pt x="2011508" y="2434019"/>
                    <a:pt x="2079040" y="2461165"/>
                    <a:pt x="2129427" y="2502408"/>
                  </a:cubicBezTo>
                  <a:cubicBezTo>
                    <a:pt x="2170766" y="2536222"/>
                    <a:pt x="2202103" y="2580418"/>
                    <a:pt x="2226582" y="2627948"/>
                  </a:cubicBezTo>
                  <a:cubicBezTo>
                    <a:pt x="2251538" y="2676335"/>
                    <a:pt x="2269254" y="2728341"/>
                    <a:pt x="2273064" y="2782538"/>
                  </a:cubicBezTo>
                  <a:cubicBezTo>
                    <a:pt x="2278589" y="2859786"/>
                    <a:pt x="2256395" y="2937605"/>
                    <a:pt x="2203246" y="2993612"/>
                  </a:cubicBezTo>
                  <a:cubicBezTo>
                    <a:pt x="2178957" y="3019235"/>
                    <a:pt x="2149144" y="3039047"/>
                    <a:pt x="2115140" y="3048476"/>
                  </a:cubicBezTo>
                  <a:cubicBezTo>
                    <a:pt x="2060752" y="3063526"/>
                    <a:pt x="2003507" y="3049905"/>
                    <a:pt x="1952262" y="3025235"/>
                  </a:cubicBezTo>
                  <a:cubicBezTo>
                    <a:pt x="1889873" y="2995136"/>
                    <a:pt x="1836724" y="2948369"/>
                    <a:pt x="1801100" y="2888933"/>
                  </a:cubicBezTo>
                  <a:cubicBezTo>
                    <a:pt x="1764239" y="2827591"/>
                    <a:pt x="1748237" y="2756630"/>
                    <a:pt x="1722995" y="2689479"/>
                  </a:cubicBezTo>
                  <a:cubicBezTo>
                    <a:pt x="1706993" y="2646903"/>
                    <a:pt x="1686896" y="2605088"/>
                    <a:pt x="1653177" y="2574798"/>
                  </a:cubicBezTo>
                  <a:cubicBezTo>
                    <a:pt x="1611839" y="2537555"/>
                    <a:pt x="1555260" y="2522315"/>
                    <a:pt x="1500301" y="2531555"/>
                  </a:cubicBezTo>
                  <a:cubicBezTo>
                    <a:pt x="1452295" y="2539651"/>
                    <a:pt x="1409718" y="2565749"/>
                    <a:pt x="1364093" y="2583085"/>
                  </a:cubicBezTo>
                  <a:cubicBezTo>
                    <a:pt x="1308944" y="2603945"/>
                    <a:pt x="1249984" y="2611374"/>
                    <a:pt x="1191310" y="2618041"/>
                  </a:cubicBezTo>
                  <a:cubicBezTo>
                    <a:pt x="1047197" y="2634424"/>
                    <a:pt x="901274" y="2646236"/>
                    <a:pt x="759351" y="2618041"/>
                  </a:cubicBezTo>
                  <a:cubicBezTo>
                    <a:pt x="670388" y="2600325"/>
                    <a:pt x="585329" y="2567083"/>
                    <a:pt x="506843" y="2521649"/>
                  </a:cubicBezTo>
                  <a:cubicBezTo>
                    <a:pt x="425595" y="2474595"/>
                    <a:pt x="352253" y="2414778"/>
                    <a:pt x="290816" y="2343817"/>
                  </a:cubicBezTo>
                  <a:cubicBezTo>
                    <a:pt x="219284" y="2261140"/>
                    <a:pt x="165753" y="2164937"/>
                    <a:pt x="126320" y="2062925"/>
                  </a:cubicBezTo>
                  <a:cubicBezTo>
                    <a:pt x="68503" y="1913192"/>
                    <a:pt x="42500" y="1753838"/>
                    <a:pt x="24021" y="1594295"/>
                  </a:cubicBezTo>
                  <a:cubicBezTo>
                    <a:pt x="6590" y="1443609"/>
                    <a:pt x="-3411" y="1292066"/>
                    <a:pt x="1066" y="1140428"/>
                  </a:cubicBezTo>
                  <a:cubicBezTo>
                    <a:pt x="6305" y="962882"/>
                    <a:pt x="31927" y="786289"/>
                    <a:pt x="87172" y="617601"/>
                  </a:cubicBezTo>
                  <a:cubicBezTo>
                    <a:pt x="129272" y="489014"/>
                    <a:pt x="190423" y="367951"/>
                    <a:pt x="256526" y="249936"/>
                  </a:cubicBezTo>
                  <a:cubicBezTo>
                    <a:pt x="281577" y="205645"/>
                    <a:pt x="431786" y="41243"/>
                    <a:pt x="46150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B2BA2F3-A842-4EA4-8CB8-FD66BD1CE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72372" y="1004887"/>
              <a:ext cx="4844417" cy="4402074"/>
            </a:xfrm>
            <a:custGeom>
              <a:avLst/>
              <a:gdLst>
                <a:gd name="connsiteX0" fmla="*/ 486254 w 4844417"/>
                <a:gd name="connsiteY0" fmla="*/ 0 h 4402074"/>
                <a:gd name="connsiteX1" fmla="*/ 223364 w 4844417"/>
                <a:gd name="connsiteY1" fmla="*/ 286226 h 4402074"/>
                <a:gd name="connsiteX2" fmla="*/ 67821 w 4844417"/>
                <a:gd name="connsiteY2" fmla="*/ 699135 h 4402074"/>
                <a:gd name="connsiteX3" fmla="*/ 3 w 4844417"/>
                <a:gd name="connsiteY3" fmla="*/ 1273683 h 4402074"/>
                <a:gd name="connsiteX4" fmla="*/ 135543 w 4844417"/>
                <a:gd name="connsiteY4" fmla="*/ 2031683 h 4402074"/>
                <a:gd name="connsiteX5" fmla="*/ 297088 w 4844417"/>
                <a:gd name="connsiteY5" fmla="*/ 2312956 h 4402074"/>
                <a:gd name="connsiteX6" fmla="*/ 582171 w 4844417"/>
                <a:gd name="connsiteY6" fmla="*/ 2518410 h 4402074"/>
                <a:gd name="connsiteX7" fmla="*/ 972982 w 4844417"/>
                <a:gd name="connsiteY7" fmla="*/ 2518410 h 4402074"/>
                <a:gd name="connsiteX8" fmla="*/ 1389700 w 4844417"/>
                <a:gd name="connsiteY8" fmla="*/ 2350484 h 4402074"/>
                <a:gd name="connsiteX9" fmla="*/ 1665544 w 4844417"/>
                <a:gd name="connsiteY9" fmla="*/ 2204180 h 4402074"/>
                <a:gd name="connsiteX10" fmla="*/ 2180656 w 4844417"/>
                <a:gd name="connsiteY10" fmla="*/ 1966436 h 4402074"/>
                <a:gd name="connsiteX11" fmla="*/ 2499649 w 4844417"/>
                <a:gd name="connsiteY11" fmla="*/ 1926527 h 4402074"/>
                <a:gd name="connsiteX12" fmla="*/ 2867695 w 4844417"/>
                <a:gd name="connsiteY12" fmla="*/ 2041303 h 4402074"/>
                <a:gd name="connsiteX13" fmla="*/ 3100295 w 4844417"/>
                <a:gd name="connsiteY13" fmla="*/ 2147602 h 4402074"/>
                <a:gd name="connsiteX14" fmla="*/ 3275174 w 4844417"/>
                <a:gd name="connsiteY14" fmla="*/ 2370582 h 4402074"/>
                <a:gd name="connsiteX15" fmla="*/ 3246123 w 4844417"/>
                <a:gd name="connsiteY15" fmla="*/ 2631948 h 4402074"/>
                <a:gd name="connsiteX16" fmla="*/ 3102581 w 4844417"/>
                <a:gd name="connsiteY16" fmla="*/ 2947892 h 4402074"/>
                <a:gd name="connsiteX17" fmla="*/ 3070958 w 4844417"/>
                <a:gd name="connsiteY17" fmla="*/ 3462052 h 4402074"/>
                <a:gd name="connsiteX18" fmla="*/ 3194402 w 4844417"/>
                <a:gd name="connsiteY18" fmla="*/ 3792379 h 4402074"/>
                <a:gd name="connsiteX19" fmla="*/ 3329371 w 4844417"/>
                <a:gd name="connsiteY19" fmla="*/ 4048030 h 4402074"/>
                <a:gd name="connsiteX20" fmla="*/ 3539017 w 4844417"/>
                <a:gd name="connsiteY20" fmla="*/ 4257771 h 4402074"/>
                <a:gd name="connsiteX21" fmla="*/ 3911254 w 4844417"/>
                <a:gd name="connsiteY21" fmla="*/ 4353592 h 4402074"/>
                <a:gd name="connsiteX22" fmla="*/ 4272632 w 4844417"/>
                <a:gd name="connsiteY22" fmla="*/ 4353592 h 4402074"/>
                <a:gd name="connsiteX23" fmla="*/ 4528760 w 4844417"/>
                <a:gd name="connsiteY23" fmla="*/ 4368832 h 4402074"/>
                <a:gd name="connsiteX24" fmla="*/ 4844418 w 4844417"/>
                <a:gd name="connsiteY24" fmla="*/ 4402074 h 440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44417" h="4402074">
                  <a:moveTo>
                    <a:pt x="486254" y="0"/>
                  </a:moveTo>
                  <a:cubicBezTo>
                    <a:pt x="486254" y="0"/>
                    <a:pt x="289182" y="178689"/>
                    <a:pt x="223364" y="286226"/>
                  </a:cubicBezTo>
                  <a:cubicBezTo>
                    <a:pt x="146116" y="412337"/>
                    <a:pt x="101825" y="555022"/>
                    <a:pt x="67821" y="699135"/>
                  </a:cubicBezTo>
                  <a:cubicBezTo>
                    <a:pt x="23434" y="887540"/>
                    <a:pt x="289" y="1080135"/>
                    <a:pt x="3" y="1273683"/>
                  </a:cubicBezTo>
                  <a:cubicBezTo>
                    <a:pt x="-378" y="1532668"/>
                    <a:pt x="38865" y="1791748"/>
                    <a:pt x="135543" y="2031683"/>
                  </a:cubicBezTo>
                  <a:cubicBezTo>
                    <a:pt x="176215" y="2132648"/>
                    <a:pt x="227650" y="2229231"/>
                    <a:pt x="297088" y="2312956"/>
                  </a:cubicBezTo>
                  <a:cubicBezTo>
                    <a:pt x="373383" y="2404967"/>
                    <a:pt x="469014" y="2480882"/>
                    <a:pt x="582171" y="2518410"/>
                  </a:cubicBezTo>
                  <a:cubicBezTo>
                    <a:pt x="708091" y="2560130"/>
                    <a:pt x="843727" y="2550605"/>
                    <a:pt x="972982" y="2518410"/>
                  </a:cubicBezTo>
                  <a:cubicBezTo>
                    <a:pt x="1118714" y="2482120"/>
                    <a:pt x="1255874" y="2419160"/>
                    <a:pt x="1389700" y="2350484"/>
                  </a:cubicBezTo>
                  <a:cubicBezTo>
                    <a:pt x="1482283" y="2302955"/>
                    <a:pt x="1574104" y="2253996"/>
                    <a:pt x="1665544" y="2204180"/>
                  </a:cubicBezTo>
                  <a:cubicBezTo>
                    <a:pt x="1832137" y="2113407"/>
                    <a:pt x="1999586" y="2022348"/>
                    <a:pt x="2180656" y="1966436"/>
                  </a:cubicBezTo>
                  <a:cubicBezTo>
                    <a:pt x="2284288" y="1934432"/>
                    <a:pt x="2392016" y="1915478"/>
                    <a:pt x="2499649" y="1926527"/>
                  </a:cubicBezTo>
                  <a:cubicBezTo>
                    <a:pt x="2627950" y="1939671"/>
                    <a:pt x="2747108" y="1994535"/>
                    <a:pt x="2867695" y="2041303"/>
                  </a:cubicBezTo>
                  <a:cubicBezTo>
                    <a:pt x="2947514" y="2072259"/>
                    <a:pt x="3028667" y="2100929"/>
                    <a:pt x="3100295" y="2147602"/>
                  </a:cubicBezTo>
                  <a:cubicBezTo>
                    <a:pt x="3182401" y="2201037"/>
                    <a:pt x="3250980" y="2276189"/>
                    <a:pt x="3275174" y="2370582"/>
                  </a:cubicBezTo>
                  <a:cubicBezTo>
                    <a:pt x="3297367" y="2457450"/>
                    <a:pt x="3278508" y="2547747"/>
                    <a:pt x="3246123" y="2631948"/>
                  </a:cubicBezTo>
                  <a:cubicBezTo>
                    <a:pt x="3204403" y="2740057"/>
                    <a:pt x="3142872" y="2839307"/>
                    <a:pt x="3102581" y="2947892"/>
                  </a:cubicBezTo>
                  <a:cubicBezTo>
                    <a:pt x="3041621" y="3112103"/>
                    <a:pt x="3032668" y="3291173"/>
                    <a:pt x="3070958" y="3462052"/>
                  </a:cubicBezTo>
                  <a:cubicBezTo>
                    <a:pt x="3096771" y="3577019"/>
                    <a:pt x="3145063" y="3685223"/>
                    <a:pt x="3194402" y="3792379"/>
                  </a:cubicBezTo>
                  <a:cubicBezTo>
                    <a:pt x="3234788" y="3880104"/>
                    <a:pt x="3276127" y="3967639"/>
                    <a:pt x="3329371" y="4048030"/>
                  </a:cubicBezTo>
                  <a:cubicBezTo>
                    <a:pt x="3384712" y="4131564"/>
                    <a:pt x="3453196" y="4206335"/>
                    <a:pt x="3539017" y="4257771"/>
                  </a:cubicBezTo>
                  <a:cubicBezTo>
                    <a:pt x="3650364" y="4324541"/>
                    <a:pt x="3781142" y="4346924"/>
                    <a:pt x="3911254" y="4353592"/>
                  </a:cubicBezTo>
                  <a:cubicBezTo>
                    <a:pt x="4031554" y="4359783"/>
                    <a:pt x="4152141" y="4351878"/>
                    <a:pt x="4272632" y="4353592"/>
                  </a:cubicBezTo>
                  <a:cubicBezTo>
                    <a:pt x="4358167" y="4354830"/>
                    <a:pt x="4443511" y="4361593"/>
                    <a:pt x="4528760" y="4368832"/>
                  </a:cubicBezTo>
                  <a:cubicBezTo>
                    <a:pt x="4634201" y="4377785"/>
                    <a:pt x="4739738" y="4386644"/>
                    <a:pt x="4844418" y="4402074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1968F54-9FAB-433B-B990-0552F58E0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53707" y="1004887"/>
              <a:ext cx="3915933" cy="2452322"/>
            </a:xfrm>
            <a:custGeom>
              <a:avLst/>
              <a:gdLst>
                <a:gd name="connsiteX0" fmla="*/ 540651 w 3915933"/>
                <a:gd name="connsiteY0" fmla="*/ 0 h 2452322"/>
                <a:gd name="connsiteX1" fmla="*/ 235470 w 3915933"/>
                <a:gd name="connsiteY1" fmla="*/ 274320 h 2452322"/>
                <a:gd name="connsiteX2" fmla="*/ 103929 w 3915933"/>
                <a:gd name="connsiteY2" fmla="*/ 537496 h 2452322"/>
                <a:gd name="connsiteX3" fmla="*/ 2869 w 3915933"/>
                <a:gd name="connsiteY3" fmla="*/ 998792 h 2452322"/>
                <a:gd name="connsiteX4" fmla="*/ 59638 w 3915933"/>
                <a:gd name="connsiteY4" fmla="*/ 1582007 h 2452322"/>
                <a:gd name="connsiteX5" fmla="*/ 139934 w 3915933"/>
                <a:gd name="connsiteY5" fmla="*/ 1897856 h 2452322"/>
                <a:gd name="connsiteX6" fmla="*/ 258996 w 3915933"/>
                <a:gd name="connsiteY6" fmla="*/ 2195703 h 2452322"/>
                <a:gd name="connsiteX7" fmla="*/ 495788 w 3915933"/>
                <a:gd name="connsiteY7" fmla="*/ 2417350 h 2452322"/>
                <a:gd name="connsiteX8" fmla="*/ 627328 w 3915933"/>
                <a:gd name="connsiteY8" fmla="*/ 2450592 h 2452322"/>
                <a:gd name="connsiteX9" fmla="*/ 1170063 w 3915933"/>
                <a:gd name="connsiteY9" fmla="*/ 2249710 h 2452322"/>
                <a:gd name="connsiteX10" fmla="*/ 1352847 w 3915933"/>
                <a:gd name="connsiteY10" fmla="*/ 2102834 h 2452322"/>
                <a:gd name="connsiteX11" fmla="*/ 1978735 w 3915933"/>
                <a:gd name="connsiteY11" fmla="*/ 1834134 h 2452322"/>
                <a:gd name="connsiteX12" fmla="*/ 2306872 w 3915933"/>
                <a:gd name="connsiteY12" fmla="*/ 1789843 h 2452322"/>
                <a:gd name="connsiteX13" fmla="*/ 2731972 w 3915933"/>
                <a:gd name="connsiteY13" fmla="*/ 1870234 h 2452322"/>
                <a:gd name="connsiteX14" fmla="*/ 3172313 w 3915933"/>
                <a:gd name="connsiteY14" fmla="*/ 2021205 h 2452322"/>
                <a:gd name="connsiteX15" fmla="*/ 3573887 w 3915933"/>
                <a:gd name="connsiteY15" fmla="*/ 2010156 h 2452322"/>
                <a:gd name="connsiteX16" fmla="*/ 3860494 w 3915933"/>
                <a:gd name="connsiteY16" fmla="*/ 1867472 h 2452322"/>
                <a:gd name="connsiteX17" fmla="*/ 3913072 w 3915933"/>
                <a:gd name="connsiteY17" fmla="*/ 1652778 h 2452322"/>
                <a:gd name="connsiteX18" fmla="*/ 3681805 w 3915933"/>
                <a:gd name="connsiteY18" fmla="*/ 1295400 h 2452322"/>
                <a:gd name="connsiteX19" fmla="*/ 3029533 w 3915933"/>
                <a:gd name="connsiteY19" fmla="*/ 812197 h 2452322"/>
                <a:gd name="connsiteX20" fmla="*/ 2789789 w 3915933"/>
                <a:gd name="connsiteY20" fmla="*/ 668941 h 2452322"/>
                <a:gd name="connsiteX21" fmla="*/ 2510135 w 3915933"/>
                <a:gd name="connsiteY21" fmla="*/ 498539 h 2452322"/>
                <a:gd name="connsiteX22" fmla="*/ 2281630 w 3915933"/>
                <a:gd name="connsiteY22" fmla="*/ 355854 h 2452322"/>
                <a:gd name="connsiteX23" fmla="*/ 2002357 w 3915933"/>
                <a:gd name="connsiteY23" fmla="*/ 161544 h 2452322"/>
                <a:gd name="connsiteX24" fmla="*/ 1726037 w 3915933"/>
                <a:gd name="connsiteY24" fmla="*/ 0 h 245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15933" h="2452322">
                  <a:moveTo>
                    <a:pt x="540651" y="0"/>
                  </a:moveTo>
                  <a:cubicBezTo>
                    <a:pt x="540651" y="0"/>
                    <a:pt x="298906" y="176213"/>
                    <a:pt x="235470" y="274320"/>
                  </a:cubicBezTo>
                  <a:cubicBezTo>
                    <a:pt x="182130" y="356997"/>
                    <a:pt x="139172" y="445675"/>
                    <a:pt x="103929" y="537496"/>
                  </a:cubicBezTo>
                  <a:cubicBezTo>
                    <a:pt x="47160" y="685324"/>
                    <a:pt x="12585" y="840772"/>
                    <a:pt x="2869" y="998792"/>
                  </a:cubicBezTo>
                  <a:cubicBezTo>
                    <a:pt x="-9228" y="1194530"/>
                    <a:pt x="18300" y="1390079"/>
                    <a:pt x="59638" y="1582007"/>
                  </a:cubicBezTo>
                  <a:cubicBezTo>
                    <a:pt x="82498" y="1688211"/>
                    <a:pt x="110121" y="1793367"/>
                    <a:pt x="139934" y="1897856"/>
                  </a:cubicBezTo>
                  <a:cubicBezTo>
                    <a:pt x="169461" y="2001393"/>
                    <a:pt x="202894" y="2104073"/>
                    <a:pt x="258996" y="2195703"/>
                  </a:cubicBezTo>
                  <a:cubicBezTo>
                    <a:pt x="316623" y="2289810"/>
                    <a:pt x="395585" y="2371725"/>
                    <a:pt x="495788" y="2417350"/>
                  </a:cubicBezTo>
                  <a:cubicBezTo>
                    <a:pt x="537317" y="2436305"/>
                    <a:pt x="581799" y="2446973"/>
                    <a:pt x="627328" y="2450592"/>
                  </a:cubicBezTo>
                  <a:cubicBezTo>
                    <a:pt x="824686" y="2466404"/>
                    <a:pt x="1012233" y="2371820"/>
                    <a:pt x="1170063" y="2249710"/>
                  </a:cubicBezTo>
                  <a:cubicBezTo>
                    <a:pt x="1231975" y="2201894"/>
                    <a:pt x="1290554" y="2150174"/>
                    <a:pt x="1352847" y="2102834"/>
                  </a:cubicBezTo>
                  <a:cubicBezTo>
                    <a:pt x="1535346" y="1964246"/>
                    <a:pt x="1755564" y="1887760"/>
                    <a:pt x="1978735" y="1834134"/>
                  </a:cubicBezTo>
                  <a:cubicBezTo>
                    <a:pt x="2086558" y="1808226"/>
                    <a:pt x="2196096" y="1789462"/>
                    <a:pt x="2306872" y="1789843"/>
                  </a:cubicBezTo>
                  <a:cubicBezTo>
                    <a:pt x="2451842" y="1790319"/>
                    <a:pt x="2594812" y="1822514"/>
                    <a:pt x="2731972" y="1870234"/>
                  </a:cubicBezTo>
                  <a:cubicBezTo>
                    <a:pt x="2879038" y="1921383"/>
                    <a:pt x="3019627" y="1991963"/>
                    <a:pt x="3172313" y="2021205"/>
                  </a:cubicBezTo>
                  <a:cubicBezTo>
                    <a:pt x="3305091" y="2046732"/>
                    <a:pt x="3441204" y="2037017"/>
                    <a:pt x="3573887" y="2010156"/>
                  </a:cubicBezTo>
                  <a:cubicBezTo>
                    <a:pt x="3682567" y="1988153"/>
                    <a:pt x="3793724" y="1954435"/>
                    <a:pt x="3860494" y="1867472"/>
                  </a:cubicBezTo>
                  <a:cubicBezTo>
                    <a:pt x="3907167" y="1806607"/>
                    <a:pt x="3923073" y="1728978"/>
                    <a:pt x="3913072" y="1652778"/>
                  </a:cubicBezTo>
                  <a:cubicBezTo>
                    <a:pt x="3894118" y="1508570"/>
                    <a:pt x="3788866" y="1396079"/>
                    <a:pt x="3681805" y="1295400"/>
                  </a:cubicBezTo>
                  <a:cubicBezTo>
                    <a:pt x="3484162" y="1109472"/>
                    <a:pt x="3261277" y="953548"/>
                    <a:pt x="3029533" y="812197"/>
                  </a:cubicBezTo>
                  <a:cubicBezTo>
                    <a:pt x="2949999" y="763715"/>
                    <a:pt x="2869704" y="716661"/>
                    <a:pt x="2789789" y="668941"/>
                  </a:cubicBezTo>
                  <a:cubicBezTo>
                    <a:pt x="2696063" y="612934"/>
                    <a:pt x="2603289" y="555403"/>
                    <a:pt x="2510135" y="498539"/>
                  </a:cubicBezTo>
                  <a:cubicBezTo>
                    <a:pt x="2433459" y="451771"/>
                    <a:pt x="2356592" y="405384"/>
                    <a:pt x="2281630" y="355854"/>
                  </a:cubicBezTo>
                  <a:cubicBezTo>
                    <a:pt x="2187047" y="293370"/>
                    <a:pt x="2095988" y="225457"/>
                    <a:pt x="2002357" y="161544"/>
                  </a:cubicBezTo>
                  <a:cubicBezTo>
                    <a:pt x="1892439" y="86487"/>
                    <a:pt x="1726037" y="0"/>
                    <a:pt x="1726037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1" name="Graphic 3">
              <a:extLst>
                <a:ext uri="{FF2B5EF4-FFF2-40B4-BE49-F238E27FC236}">
                  <a16:creationId xmlns:a16="http://schemas.microsoft.com/office/drawing/2014/main" id="{7DF11618-754F-4C58-94AD-F7AA3530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538537" y="995362"/>
              <a:ext cx="3521990" cy="2074884"/>
              <a:chOff x="3538537" y="995362"/>
              <a:chExt cx="3521990" cy="2074884"/>
            </a:xfrm>
            <a:noFill/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890D7E4-2E90-4189-AA14-2693B94739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3D53848D-8416-4C24-A2D1-CB2D5EF4B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D5C6ABEA-3701-4591-9F7A-DF96C707B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BABF3D0-6D14-430A-8648-AA359FF6D4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23749" y="1004791"/>
                <a:ext cx="2567851" cy="1647045"/>
              </a:xfrm>
              <a:custGeom>
                <a:avLst/>
                <a:gdLst>
                  <a:gd name="connsiteX0" fmla="*/ 630083 w 2567851"/>
                  <a:gd name="connsiteY0" fmla="*/ 95 h 1647045"/>
                  <a:gd name="connsiteX1" fmla="*/ 124686 w 2567851"/>
                  <a:gd name="connsiteY1" fmla="*/ 410718 h 1647045"/>
                  <a:gd name="connsiteX2" fmla="*/ 26674 w 2567851"/>
                  <a:gd name="connsiteY2" fmla="*/ 689991 h 1647045"/>
                  <a:gd name="connsiteX3" fmla="*/ 1718 w 2567851"/>
                  <a:gd name="connsiteY3" fmla="*/ 974217 h 1647045"/>
                  <a:gd name="connsiteX4" fmla="*/ 56582 w 2567851"/>
                  <a:gd name="connsiteY4" fmla="*/ 1208627 h 1647045"/>
                  <a:gd name="connsiteX5" fmla="*/ 212792 w 2567851"/>
                  <a:gd name="connsiteY5" fmla="*/ 1443038 h 1647045"/>
                  <a:gd name="connsiteX6" fmla="*/ 385576 w 2567851"/>
                  <a:gd name="connsiteY6" fmla="*/ 1590961 h 1647045"/>
                  <a:gd name="connsiteX7" fmla="*/ 528451 w 2567851"/>
                  <a:gd name="connsiteY7" fmla="*/ 1645825 h 1647045"/>
                  <a:gd name="connsiteX8" fmla="*/ 739430 w 2567851"/>
                  <a:gd name="connsiteY8" fmla="*/ 1604296 h 1647045"/>
                  <a:gd name="connsiteX9" fmla="*/ 1023560 w 2567851"/>
                  <a:gd name="connsiteY9" fmla="*/ 1517809 h 1647045"/>
                  <a:gd name="connsiteX10" fmla="*/ 1384082 w 2567851"/>
                  <a:gd name="connsiteY10" fmla="*/ 1394841 h 1647045"/>
                  <a:gd name="connsiteX11" fmla="*/ 1872619 w 2567851"/>
                  <a:gd name="connsiteY11" fmla="*/ 1318355 h 1647045"/>
                  <a:gd name="connsiteX12" fmla="*/ 2169989 w 2567851"/>
                  <a:gd name="connsiteY12" fmla="*/ 1359884 h 1647045"/>
                  <a:gd name="connsiteX13" fmla="*/ 2331152 w 2567851"/>
                  <a:gd name="connsiteY13" fmla="*/ 1359884 h 1647045"/>
                  <a:gd name="connsiteX14" fmla="*/ 2500602 w 2567851"/>
                  <a:gd name="connsiteY14" fmla="*/ 1351598 h 1647045"/>
                  <a:gd name="connsiteX15" fmla="*/ 2557085 w 2567851"/>
                  <a:gd name="connsiteY15" fmla="*/ 1316641 h 1647045"/>
                  <a:gd name="connsiteX16" fmla="*/ 2533844 w 2567851"/>
                  <a:gd name="connsiteY16" fmla="*/ 1195292 h 1647045"/>
                  <a:gd name="connsiteX17" fmla="*/ 2312864 w 2567851"/>
                  <a:gd name="connsiteY17" fmla="*/ 1005745 h 1647045"/>
                  <a:gd name="connsiteX18" fmla="*/ 1980537 w 2567851"/>
                  <a:gd name="connsiteY18" fmla="*/ 763048 h 1647045"/>
                  <a:gd name="connsiteX19" fmla="*/ 1706408 w 2567851"/>
                  <a:gd name="connsiteY19" fmla="*/ 548640 h 1647045"/>
                  <a:gd name="connsiteX20" fmla="*/ 1422372 w 2567851"/>
                  <a:gd name="connsiteY20" fmla="*/ 328803 h 1647045"/>
                  <a:gd name="connsiteX21" fmla="*/ 960695 w 2567851"/>
                  <a:gd name="connsiteY21" fmla="*/ 0 h 1647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7851" h="1647045">
                    <a:moveTo>
                      <a:pt x="630083" y="95"/>
                    </a:moveTo>
                    <a:cubicBezTo>
                      <a:pt x="431201" y="60008"/>
                      <a:pt x="185837" y="291751"/>
                      <a:pt x="124686" y="410718"/>
                    </a:cubicBezTo>
                    <a:cubicBezTo>
                      <a:pt x="79442" y="498920"/>
                      <a:pt x="47438" y="593027"/>
                      <a:pt x="26674" y="689991"/>
                    </a:cubicBezTo>
                    <a:cubicBezTo>
                      <a:pt x="6576" y="783431"/>
                      <a:pt x="-4473" y="878967"/>
                      <a:pt x="1718" y="974217"/>
                    </a:cubicBezTo>
                    <a:cubicBezTo>
                      <a:pt x="7052" y="1054894"/>
                      <a:pt x="24674" y="1134332"/>
                      <a:pt x="56582" y="1208627"/>
                    </a:cubicBezTo>
                    <a:cubicBezTo>
                      <a:pt x="93825" y="1295495"/>
                      <a:pt x="148975" y="1373219"/>
                      <a:pt x="212792" y="1443038"/>
                    </a:cubicBezTo>
                    <a:cubicBezTo>
                      <a:pt x="264227" y="1499330"/>
                      <a:pt x="320996" y="1550575"/>
                      <a:pt x="385576" y="1590961"/>
                    </a:cubicBezTo>
                    <a:cubicBezTo>
                      <a:pt x="429486" y="1618393"/>
                      <a:pt x="477111" y="1640681"/>
                      <a:pt x="528451" y="1645825"/>
                    </a:cubicBezTo>
                    <a:cubicBezTo>
                      <a:pt x="600460" y="1653064"/>
                      <a:pt x="670278" y="1626680"/>
                      <a:pt x="739430" y="1604296"/>
                    </a:cubicBezTo>
                    <a:cubicBezTo>
                      <a:pt x="833632" y="1573721"/>
                      <a:pt x="929453" y="1548479"/>
                      <a:pt x="1023560" y="1517809"/>
                    </a:cubicBezTo>
                    <a:cubicBezTo>
                      <a:pt x="1144337" y="1478471"/>
                      <a:pt x="1262924" y="1432846"/>
                      <a:pt x="1384082" y="1394841"/>
                    </a:cubicBezTo>
                    <a:cubicBezTo>
                      <a:pt x="1542959" y="1345025"/>
                      <a:pt x="1707074" y="1305497"/>
                      <a:pt x="1872619" y="1318355"/>
                    </a:cubicBezTo>
                    <a:cubicBezTo>
                      <a:pt x="1972536" y="1326071"/>
                      <a:pt x="2070072" y="1353312"/>
                      <a:pt x="2169989" y="1359884"/>
                    </a:cubicBezTo>
                    <a:cubicBezTo>
                      <a:pt x="2223615" y="1363409"/>
                      <a:pt x="2277431" y="1359503"/>
                      <a:pt x="2331152" y="1359884"/>
                    </a:cubicBezTo>
                    <a:cubicBezTo>
                      <a:pt x="2388112" y="1360265"/>
                      <a:pt x="2445738" y="1366076"/>
                      <a:pt x="2500602" y="1351598"/>
                    </a:cubicBezTo>
                    <a:cubicBezTo>
                      <a:pt x="2522986" y="1345692"/>
                      <a:pt x="2544322" y="1335691"/>
                      <a:pt x="2557085" y="1316641"/>
                    </a:cubicBezTo>
                    <a:cubicBezTo>
                      <a:pt x="2581850" y="1279874"/>
                      <a:pt x="2559562" y="1233202"/>
                      <a:pt x="2533844" y="1195292"/>
                    </a:cubicBezTo>
                    <a:cubicBezTo>
                      <a:pt x="2478790" y="1114330"/>
                      <a:pt x="2394208" y="1060990"/>
                      <a:pt x="2312864" y="1005745"/>
                    </a:cubicBezTo>
                    <a:cubicBezTo>
                      <a:pt x="2199326" y="928688"/>
                      <a:pt x="2089027" y="847058"/>
                      <a:pt x="1980537" y="763048"/>
                    </a:cubicBezTo>
                    <a:cubicBezTo>
                      <a:pt x="1888811" y="691991"/>
                      <a:pt x="1796514" y="621697"/>
                      <a:pt x="1706408" y="548640"/>
                    </a:cubicBezTo>
                    <a:cubicBezTo>
                      <a:pt x="1554865" y="425672"/>
                      <a:pt x="1572105" y="453866"/>
                      <a:pt x="1422372" y="328803"/>
                    </a:cubicBezTo>
                    <a:cubicBezTo>
                      <a:pt x="1381224" y="294418"/>
                      <a:pt x="1009749" y="21146"/>
                      <a:pt x="960695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7C04F5C9-F7C6-4B5D-AA5A-252D9DDBA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327427" y="1016602"/>
                <a:ext cx="1676495" cy="1223010"/>
              </a:xfrm>
              <a:custGeom>
                <a:avLst/>
                <a:gdLst>
                  <a:gd name="connsiteX0" fmla="*/ 1676495 w 1676495"/>
                  <a:gd name="connsiteY0" fmla="*/ 1223010 h 1223010"/>
                  <a:gd name="connsiteX1" fmla="*/ 1421702 w 1676495"/>
                  <a:gd name="connsiteY1" fmla="*/ 1000697 h 1223010"/>
                  <a:gd name="connsiteX2" fmla="*/ 1024604 w 1676495"/>
                  <a:gd name="connsiteY2" fmla="*/ 744665 h 1223010"/>
                  <a:gd name="connsiteX3" fmla="*/ 444722 w 1676495"/>
                  <a:gd name="connsiteY3" fmla="*/ 345758 h 1223010"/>
                  <a:gd name="connsiteX4" fmla="*/ 0 w 1676495"/>
                  <a:gd name="connsiteY4" fmla="*/ 0 h 1223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6495" h="1223010">
                    <a:moveTo>
                      <a:pt x="1676495" y="1223010"/>
                    </a:moveTo>
                    <a:cubicBezTo>
                      <a:pt x="1603724" y="1136428"/>
                      <a:pt x="1514094" y="1066229"/>
                      <a:pt x="1421702" y="1000697"/>
                    </a:cubicBezTo>
                    <a:cubicBezTo>
                      <a:pt x="1293209" y="909638"/>
                      <a:pt x="1158526" y="827627"/>
                      <a:pt x="1024604" y="744665"/>
                    </a:cubicBezTo>
                    <a:cubicBezTo>
                      <a:pt x="824770" y="620935"/>
                      <a:pt x="623792" y="497681"/>
                      <a:pt x="444722" y="345758"/>
                    </a:cubicBezTo>
                    <a:cubicBezTo>
                      <a:pt x="330517" y="248888"/>
                      <a:pt x="135731" y="61722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337B922-7D88-47CA-A9FD-0841B3735E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031727" y="1004887"/>
                <a:ext cx="3028800" cy="2065359"/>
              </a:xfrm>
              <a:custGeom>
                <a:avLst/>
                <a:gdLst>
                  <a:gd name="connsiteX0" fmla="*/ 525127 w 3028800"/>
                  <a:gd name="connsiteY0" fmla="*/ 0 h 2065359"/>
                  <a:gd name="connsiteX1" fmla="*/ 256141 w 3028800"/>
                  <a:gd name="connsiteY1" fmla="*/ 229648 h 2065359"/>
                  <a:gd name="connsiteX2" fmla="*/ 115552 w 3028800"/>
                  <a:gd name="connsiteY2" fmla="*/ 438531 h 2065359"/>
                  <a:gd name="connsiteX3" fmla="*/ 29446 w 3028800"/>
                  <a:gd name="connsiteY3" fmla="*/ 723424 h 2065359"/>
                  <a:gd name="connsiteX4" fmla="*/ 776 w 3028800"/>
                  <a:gd name="connsiteY4" fmla="*/ 1034606 h 2065359"/>
                  <a:gd name="connsiteX5" fmla="*/ 48592 w 3028800"/>
                  <a:gd name="connsiteY5" fmla="*/ 1288352 h 2065359"/>
                  <a:gd name="connsiteX6" fmla="*/ 146699 w 3028800"/>
                  <a:gd name="connsiteY6" fmla="*/ 1496568 h 2065359"/>
                  <a:gd name="connsiteX7" fmla="*/ 254332 w 3028800"/>
                  <a:gd name="connsiteY7" fmla="*/ 1721549 h 2065359"/>
                  <a:gd name="connsiteX8" fmla="*/ 338056 w 3028800"/>
                  <a:gd name="connsiteY8" fmla="*/ 1905857 h 2065359"/>
                  <a:gd name="connsiteX9" fmla="*/ 407398 w 3028800"/>
                  <a:gd name="connsiteY9" fmla="*/ 2008823 h 2065359"/>
                  <a:gd name="connsiteX10" fmla="*/ 476740 w 3028800"/>
                  <a:gd name="connsiteY10" fmla="*/ 2059114 h 2065359"/>
                  <a:gd name="connsiteX11" fmla="*/ 596374 w 3028800"/>
                  <a:gd name="connsiteY11" fmla="*/ 2047113 h 2065359"/>
                  <a:gd name="connsiteX12" fmla="*/ 804496 w 3028800"/>
                  <a:gd name="connsiteY12" fmla="*/ 1903476 h 2065359"/>
                  <a:gd name="connsiteX13" fmla="*/ 1084435 w 3028800"/>
                  <a:gd name="connsiteY13" fmla="*/ 1721549 h 2065359"/>
                  <a:gd name="connsiteX14" fmla="*/ 1369138 w 3028800"/>
                  <a:gd name="connsiteY14" fmla="*/ 1611439 h 2065359"/>
                  <a:gd name="connsiteX15" fmla="*/ 1603643 w 3028800"/>
                  <a:gd name="connsiteY15" fmla="*/ 1554004 h 2065359"/>
                  <a:gd name="connsiteX16" fmla="*/ 1897966 w 3028800"/>
                  <a:gd name="connsiteY16" fmla="*/ 1498949 h 2065359"/>
                  <a:gd name="connsiteX17" fmla="*/ 2146759 w 3028800"/>
                  <a:gd name="connsiteY17" fmla="*/ 1513332 h 2065359"/>
                  <a:gd name="connsiteX18" fmla="*/ 2292682 w 3028800"/>
                  <a:gd name="connsiteY18" fmla="*/ 1537240 h 2065359"/>
                  <a:gd name="connsiteX19" fmla="*/ 2584623 w 3028800"/>
                  <a:gd name="connsiteY19" fmla="*/ 1594676 h 2065359"/>
                  <a:gd name="connsiteX20" fmla="*/ 2795126 w 3028800"/>
                  <a:gd name="connsiteY20" fmla="*/ 1620964 h 2065359"/>
                  <a:gd name="connsiteX21" fmla="*/ 2972005 w 3028800"/>
                  <a:gd name="connsiteY21" fmla="*/ 1234631 h 2065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28800" h="2065359">
                    <a:moveTo>
                      <a:pt x="525127" y="0"/>
                    </a:moveTo>
                    <a:cubicBezTo>
                      <a:pt x="525127" y="0"/>
                      <a:pt x="307386" y="172212"/>
                      <a:pt x="256141" y="229648"/>
                    </a:cubicBezTo>
                    <a:cubicBezTo>
                      <a:pt x="199944" y="292608"/>
                      <a:pt x="151843" y="362331"/>
                      <a:pt x="115552" y="438531"/>
                    </a:cubicBezTo>
                    <a:cubicBezTo>
                      <a:pt x="72785" y="528447"/>
                      <a:pt x="48115" y="625507"/>
                      <a:pt x="29446" y="723424"/>
                    </a:cubicBezTo>
                    <a:cubicBezTo>
                      <a:pt x="9825" y="826103"/>
                      <a:pt x="-3415" y="930212"/>
                      <a:pt x="776" y="1034606"/>
                    </a:cubicBezTo>
                    <a:cubicBezTo>
                      <a:pt x="4205" y="1121093"/>
                      <a:pt x="19159" y="1206913"/>
                      <a:pt x="48592" y="1288352"/>
                    </a:cubicBezTo>
                    <a:cubicBezTo>
                      <a:pt x="74785" y="1360551"/>
                      <a:pt x="111457" y="1428274"/>
                      <a:pt x="146699" y="1496568"/>
                    </a:cubicBezTo>
                    <a:cubicBezTo>
                      <a:pt x="184894" y="1570482"/>
                      <a:pt x="221185" y="1645349"/>
                      <a:pt x="254332" y="1721549"/>
                    </a:cubicBezTo>
                    <a:cubicBezTo>
                      <a:pt x="281287" y="1783461"/>
                      <a:pt x="306433" y="1846231"/>
                      <a:pt x="338056" y="1905857"/>
                    </a:cubicBezTo>
                    <a:cubicBezTo>
                      <a:pt x="357583" y="1942529"/>
                      <a:pt x="379776" y="1977866"/>
                      <a:pt x="407398" y="2008823"/>
                    </a:cubicBezTo>
                    <a:cubicBezTo>
                      <a:pt x="426829" y="2030539"/>
                      <a:pt x="449308" y="2049780"/>
                      <a:pt x="476740" y="2059114"/>
                    </a:cubicBezTo>
                    <a:cubicBezTo>
                      <a:pt x="515793" y="2072354"/>
                      <a:pt x="557893" y="2062734"/>
                      <a:pt x="596374" y="2047113"/>
                    </a:cubicBezTo>
                    <a:cubicBezTo>
                      <a:pt x="674860" y="2015300"/>
                      <a:pt x="738106" y="1956530"/>
                      <a:pt x="804496" y="1903476"/>
                    </a:cubicBezTo>
                    <a:cubicBezTo>
                      <a:pt x="891649" y="1833848"/>
                      <a:pt x="984804" y="1771841"/>
                      <a:pt x="1084435" y="1721549"/>
                    </a:cubicBezTo>
                    <a:cubicBezTo>
                      <a:pt x="1175494" y="1675638"/>
                      <a:pt x="1271030" y="1639348"/>
                      <a:pt x="1369138" y="1611439"/>
                    </a:cubicBezTo>
                    <a:cubicBezTo>
                      <a:pt x="1446576" y="1589437"/>
                      <a:pt x="1525252" y="1572387"/>
                      <a:pt x="1603643" y="1554004"/>
                    </a:cubicBezTo>
                    <a:cubicBezTo>
                      <a:pt x="1700989" y="1531049"/>
                      <a:pt x="1798144" y="1505141"/>
                      <a:pt x="1897966" y="1498949"/>
                    </a:cubicBezTo>
                    <a:cubicBezTo>
                      <a:pt x="1981119" y="1493711"/>
                      <a:pt x="2064272" y="1501521"/>
                      <a:pt x="2146759" y="1513332"/>
                    </a:cubicBezTo>
                    <a:cubicBezTo>
                      <a:pt x="2195527" y="1520285"/>
                      <a:pt x="2244200" y="1528382"/>
                      <a:pt x="2292682" y="1537240"/>
                    </a:cubicBezTo>
                    <a:cubicBezTo>
                      <a:pt x="2390218" y="1555147"/>
                      <a:pt x="2487563" y="1574102"/>
                      <a:pt x="2584623" y="1594676"/>
                    </a:cubicBezTo>
                    <a:cubicBezTo>
                      <a:pt x="2654251" y="1609439"/>
                      <a:pt x="2724260" y="1624393"/>
                      <a:pt x="2795126" y="1620964"/>
                    </a:cubicBezTo>
                    <a:cubicBezTo>
                      <a:pt x="2859991" y="1617821"/>
                      <a:pt x="3149551" y="1625918"/>
                      <a:pt x="2972005" y="1234631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99EA02-8097-44CE-ABA3-D27A4AA00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2354" y="1198466"/>
              <a:ext cx="1161937" cy="1049976"/>
            </a:xfrm>
            <a:custGeom>
              <a:avLst/>
              <a:gdLst>
                <a:gd name="connsiteX0" fmla="*/ 279459 w 1161937"/>
                <a:gd name="connsiteY0" fmla="*/ 64453 h 1049976"/>
                <a:gd name="connsiteX1" fmla="*/ 99437 w 1161937"/>
                <a:gd name="connsiteY1" fmla="*/ 232093 h 1049976"/>
                <a:gd name="connsiteX2" fmla="*/ 2472 w 1161937"/>
                <a:gd name="connsiteY2" fmla="*/ 507746 h 1049976"/>
                <a:gd name="connsiteX3" fmla="*/ 17712 w 1161937"/>
                <a:gd name="connsiteY3" fmla="*/ 734917 h 1049976"/>
                <a:gd name="connsiteX4" fmla="*/ 85530 w 1161937"/>
                <a:gd name="connsiteY4" fmla="*/ 905320 h 1049976"/>
                <a:gd name="connsiteX5" fmla="*/ 388806 w 1161937"/>
                <a:gd name="connsiteY5" fmla="*/ 1048004 h 1049976"/>
                <a:gd name="connsiteX6" fmla="*/ 755709 w 1161937"/>
                <a:gd name="connsiteY6" fmla="*/ 984282 h 1049976"/>
                <a:gd name="connsiteX7" fmla="*/ 984214 w 1161937"/>
                <a:gd name="connsiteY7" fmla="*/ 856837 h 1049976"/>
                <a:gd name="connsiteX8" fmla="*/ 1144806 w 1161937"/>
                <a:gd name="connsiteY8" fmla="*/ 651859 h 1049976"/>
                <a:gd name="connsiteX9" fmla="*/ 1144806 w 1161937"/>
                <a:gd name="connsiteY9" fmla="*/ 435737 h 1049976"/>
                <a:gd name="connsiteX10" fmla="*/ 894203 w 1161937"/>
                <a:gd name="connsiteY10" fmla="*/ 110173 h 1049976"/>
                <a:gd name="connsiteX11" fmla="*/ 645219 w 1161937"/>
                <a:gd name="connsiteY11" fmla="*/ 11494 h 1049976"/>
                <a:gd name="connsiteX12" fmla="*/ 469102 w 1161937"/>
                <a:gd name="connsiteY12" fmla="*/ 3207 h 1049976"/>
                <a:gd name="connsiteX13" fmla="*/ 279459 w 1161937"/>
                <a:gd name="connsiteY13" fmla="*/ 64453 h 10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1937" h="1049976">
                  <a:moveTo>
                    <a:pt x="279459" y="64453"/>
                  </a:moveTo>
                  <a:cubicBezTo>
                    <a:pt x="206784" y="104934"/>
                    <a:pt x="145538" y="162751"/>
                    <a:pt x="99437" y="232093"/>
                  </a:cubicBezTo>
                  <a:cubicBezTo>
                    <a:pt x="44763" y="314389"/>
                    <a:pt x="10759" y="409258"/>
                    <a:pt x="2472" y="507746"/>
                  </a:cubicBezTo>
                  <a:cubicBezTo>
                    <a:pt x="-3909" y="583660"/>
                    <a:pt x="2377" y="660146"/>
                    <a:pt x="17712" y="734917"/>
                  </a:cubicBezTo>
                  <a:cubicBezTo>
                    <a:pt x="30190" y="795782"/>
                    <a:pt x="48002" y="855980"/>
                    <a:pt x="85530" y="905320"/>
                  </a:cubicBezTo>
                  <a:cubicBezTo>
                    <a:pt x="155730" y="997617"/>
                    <a:pt x="272030" y="1038955"/>
                    <a:pt x="388806" y="1048004"/>
                  </a:cubicBezTo>
                  <a:cubicBezTo>
                    <a:pt x="514251" y="1057720"/>
                    <a:pt x="638361" y="1030764"/>
                    <a:pt x="755709" y="984282"/>
                  </a:cubicBezTo>
                  <a:cubicBezTo>
                    <a:pt x="837339" y="951992"/>
                    <a:pt x="915444" y="911320"/>
                    <a:pt x="984214" y="856837"/>
                  </a:cubicBezTo>
                  <a:cubicBezTo>
                    <a:pt x="1053556" y="801878"/>
                    <a:pt x="1115659" y="735013"/>
                    <a:pt x="1144806" y="651859"/>
                  </a:cubicBezTo>
                  <a:cubicBezTo>
                    <a:pt x="1169285" y="581946"/>
                    <a:pt x="1165951" y="506984"/>
                    <a:pt x="1144806" y="435737"/>
                  </a:cubicBezTo>
                  <a:cubicBezTo>
                    <a:pt x="1104801" y="300673"/>
                    <a:pt x="1011837" y="187801"/>
                    <a:pt x="894203" y="110173"/>
                  </a:cubicBezTo>
                  <a:cubicBezTo>
                    <a:pt x="818860" y="60547"/>
                    <a:pt x="733897" y="28258"/>
                    <a:pt x="645219" y="11494"/>
                  </a:cubicBezTo>
                  <a:cubicBezTo>
                    <a:pt x="587117" y="540"/>
                    <a:pt x="527776" y="-3365"/>
                    <a:pt x="469102" y="3207"/>
                  </a:cubicBezTo>
                  <a:cubicBezTo>
                    <a:pt x="402522" y="10636"/>
                    <a:pt x="337943" y="31782"/>
                    <a:pt x="279459" y="64453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7B9352D-F916-42DA-A39C-C6F0C72BB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50030" y="1304029"/>
              <a:ext cx="846327" cy="774726"/>
            </a:xfrm>
            <a:custGeom>
              <a:avLst/>
              <a:gdLst>
                <a:gd name="connsiteX0" fmla="*/ 223506 w 846327"/>
                <a:gd name="connsiteY0" fmla="*/ 47187 h 774726"/>
                <a:gd name="connsiteX1" fmla="*/ 29100 w 846327"/>
                <a:gd name="connsiteY1" fmla="*/ 283216 h 774726"/>
                <a:gd name="connsiteX2" fmla="*/ 29100 w 846327"/>
                <a:gd name="connsiteY2" fmla="*/ 589064 h 774726"/>
                <a:gd name="connsiteX3" fmla="*/ 155402 w 846327"/>
                <a:gd name="connsiteY3" fmla="*/ 735368 h 774726"/>
                <a:gd name="connsiteX4" fmla="*/ 402957 w 846327"/>
                <a:gd name="connsiteY4" fmla="*/ 770325 h 774726"/>
                <a:gd name="connsiteX5" fmla="*/ 638891 w 846327"/>
                <a:gd name="connsiteY5" fmla="*/ 698887 h 774726"/>
                <a:gd name="connsiteX6" fmla="*/ 818342 w 846327"/>
                <a:gd name="connsiteY6" fmla="*/ 519341 h 774726"/>
                <a:gd name="connsiteX7" fmla="*/ 844917 w 846327"/>
                <a:gd name="connsiteY7" fmla="*/ 356463 h 774726"/>
                <a:gd name="connsiteX8" fmla="*/ 675467 w 846327"/>
                <a:gd name="connsiteY8" fmla="*/ 70523 h 774726"/>
                <a:gd name="connsiteX9" fmla="*/ 343140 w 846327"/>
                <a:gd name="connsiteY9" fmla="*/ 7372 h 774726"/>
                <a:gd name="connsiteX10" fmla="*/ 223506 w 846327"/>
                <a:gd name="connsiteY10" fmla="*/ 47187 h 774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6327" h="774726">
                  <a:moveTo>
                    <a:pt x="223506" y="47187"/>
                  </a:moveTo>
                  <a:cubicBezTo>
                    <a:pt x="131304" y="97288"/>
                    <a:pt x="65391" y="184537"/>
                    <a:pt x="29100" y="283216"/>
                  </a:cubicBezTo>
                  <a:cubicBezTo>
                    <a:pt x="-7380" y="382467"/>
                    <a:pt x="-11952" y="491909"/>
                    <a:pt x="29100" y="589064"/>
                  </a:cubicBezTo>
                  <a:cubicBezTo>
                    <a:pt x="54913" y="650214"/>
                    <a:pt x="97585" y="703078"/>
                    <a:pt x="155402" y="735368"/>
                  </a:cubicBezTo>
                  <a:cubicBezTo>
                    <a:pt x="229697" y="776802"/>
                    <a:pt x="317898" y="779659"/>
                    <a:pt x="402957" y="770325"/>
                  </a:cubicBezTo>
                  <a:cubicBezTo>
                    <a:pt x="485538" y="761181"/>
                    <a:pt x="566120" y="738987"/>
                    <a:pt x="638891" y="698887"/>
                  </a:cubicBezTo>
                  <a:cubicBezTo>
                    <a:pt x="714900" y="656977"/>
                    <a:pt x="781956" y="597827"/>
                    <a:pt x="818342" y="519341"/>
                  </a:cubicBezTo>
                  <a:cubicBezTo>
                    <a:pt x="841964" y="468477"/>
                    <a:pt x="849870" y="412280"/>
                    <a:pt x="844917" y="356463"/>
                  </a:cubicBezTo>
                  <a:cubicBezTo>
                    <a:pt x="834630" y="240449"/>
                    <a:pt x="771955" y="135293"/>
                    <a:pt x="675467" y="70523"/>
                  </a:cubicBezTo>
                  <a:cubicBezTo>
                    <a:pt x="578788" y="5658"/>
                    <a:pt x="458392" y="-11868"/>
                    <a:pt x="343140" y="7372"/>
                  </a:cubicBezTo>
                  <a:cubicBezTo>
                    <a:pt x="301325" y="14325"/>
                    <a:pt x="260748" y="26994"/>
                    <a:pt x="223506" y="47187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BECF786-5D3B-4D7B-941E-FE96E647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06972" y="1445833"/>
              <a:ext cx="477596" cy="447528"/>
            </a:xfrm>
            <a:custGeom>
              <a:avLst/>
              <a:gdLst>
                <a:gd name="connsiteX0" fmla="*/ 88185 w 477596"/>
                <a:gd name="connsiteY0" fmla="*/ 75022 h 447528"/>
                <a:gd name="connsiteX1" fmla="*/ 79 w 477596"/>
                <a:gd name="connsiteY1" fmla="*/ 236280 h 447528"/>
                <a:gd name="connsiteX2" fmla="*/ 69897 w 477596"/>
                <a:gd name="connsiteY2" fmla="*/ 370964 h 447528"/>
                <a:gd name="connsiteX3" fmla="*/ 172958 w 477596"/>
                <a:gd name="connsiteY3" fmla="*/ 429162 h 447528"/>
                <a:gd name="connsiteX4" fmla="*/ 309165 w 477596"/>
                <a:gd name="connsiteY4" fmla="*/ 440782 h 447528"/>
                <a:gd name="connsiteX5" fmla="*/ 432990 w 477596"/>
                <a:gd name="connsiteY5" fmla="*/ 316957 h 447528"/>
                <a:gd name="connsiteX6" fmla="*/ 476996 w 477596"/>
                <a:gd name="connsiteY6" fmla="*/ 164843 h 447528"/>
                <a:gd name="connsiteX7" fmla="*/ 383937 w 477596"/>
                <a:gd name="connsiteY7" fmla="*/ 26826 h 447528"/>
                <a:gd name="connsiteX8" fmla="*/ 88185 w 477596"/>
                <a:gd name="connsiteY8" fmla="*/ 75022 h 447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7596" h="447528">
                  <a:moveTo>
                    <a:pt x="88185" y="75022"/>
                  </a:moveTo>
                  <a:cubicBezTo>
                    <a:pt x="37798" y="116361"/>
                    <a:pt x="-2016" y="171796"/>
                    <a:pt x="79" y="236280"/>
                  </a:cubicBezTo>
                  <a:cubicBezTo>
                    <a:pt x="1794" y="288763"/>
                    <a:pt x="30178" y="336103"/>
                    <a:pt x="69897" y="370964"/>
                  </a:cubicBezTo>
                  <a:cubicBezTo>
                    <a:pt x="99806" y="397253"/>
                    <a:pt x="135429" y="415636"/>
                    <a:pt x="172958" y="429162"/>
                  </a:cubicBezTo>
                  <a:cubicBezTo>
                    <a:pt x="217249" y="445068"/>
                    <a:pt x="264588" y="454784"/>
                    <a:pt x="309165" y="440782"/>
                  </a:cubicBezTo>
                  <a:cubicBezTo>
                    <a:pt x="366696" y="422780"/>
                    <a:pt x="403272" y="370297"/>
                    <a:pt x="432990" y="316957"/>
                  </a:cubicBezTo>
                  <a:cubicBezTo>
                    <a:pt x="459375" y="269618"/>
                    <a:pt x="481568" y="218469"/>
                    <a:pt x="476996" y="164843"/>
                  </a:cubicBezTo>
                  <a:cubicBezTo>
                    <a:pt x="472043" y="106169"/>
                    <a:pt x="435276" y="55972"/>
                    <a:pt x="383937" y="26826"/>
                  </a:cubicBezTo>
                  <a:cubicBezTo>
                    <a:pt x="289734" y="-26705"/>
                    <a:pt x="173244" y="5299"/>
                    <a:pt x="88185" y="75022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F19012F-4A59-4866-B2D1-60B1A896B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74816" y="1004887"/>
              <a:ext cx="2861881" cy="1271168"/>
            </a:xfrm>
            <a:custGeom>
              <a:avLst/>
              <a:gdLst>
                <a:gd name="connsiteX0" fmla="*/ 0 w 2861881"/>
                <a:gd name="connsiteY0" fmla="*/ 0 h 1271168"/>
                <a:gd name="connsiteX1" fmla="*/ 176879 w 2861881"/>
                <a:gd name="connsiteY1" fmla="*/ 115157 h 1271168"/>
                <a:gd name="connsiteX2" fmla="*/ 400812 w 2861881"/>
                <a:gd name="connsiteY2" fmla="*/ 277178 h 1271168"/>
                <a:gd name="connsiteX3" fmla="*/ 652367 w 2861881"/>
                <a:gd name="connsiteY3" fmla="*/ 421958 h 1271168"/>
                <a:gd name="connsiteX4" fmla="*/ 1110615 w 2861881"/>
                <a:gd name="connsiteY4" fmla="*/ 690848 h 1271168"/>
                <a:gd name="connsiteX5" fmla="*/ 1410843 w 2861881"/>
                <a:gd name="connsiteY5" fmla="*/ 830580 h 1271168"/>
                <a:gd name="connsiteX6" fmla="*/ 1585341 w 2861881"/>
                <a:gd name="connsiteY6" fmla="*/ 917067 h 1271168"/>
                <a:gd name="connsiteX7" fmla="*/ 1896047 w 2861881"/>
                <a:gd name="connsiteY7" fmla="*/ 1114901 h 1271168"/>
                <a:gd name="connsiteX8" fmla="*/ 2042255 w 2861881"/>
                <a:gd name="connsiteY8" fmla="*/ 1204627 h 1271168"/>
                <a:gd name="connsiteX9" fmla="*/ 2276570 w 2861881"/>
                <a:gd name="connsiteY9" fmla="*/ 1271111 h 1271168"/>
                <a:gd name="connsiteX10" fmla="*/ 2568988 w 2861881"/>
                <a:gd name="connsiteY10" fmla="*/ 1128141 h 1271168"/>
                <a:gd name="connsiteX11" fmla="*/ 2726817 w 2861881"/>
                <a:gd name="connsiteY11" fmla="*/ 882110 h 1271168"/>
                <a:gd name="connsiteX12" fmla="*/ 2861882 w 2861881"/>
                <a:gd name="connsiteY12" fmla="*/ 574929 h 127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61881" h="1271168">
                  <a:moveTo>
                    <a:pt x="0" y="0"/>
                  </a:moveTo>
                  <a:cubicBezTo>
                    <a:pt x="0" y="0"/>
                    <a:pt x="110680" y="67151"/>
                    <a:pt x="176879" y="115157"/>
                  </a:cubicBezTo>
                  <a:cubicBezTo>
                    <a:pt x="251555" y="169259"/>
                    <a:pt x="323564" y="226981"/>
                    <a:pt x="400812" y="277178"/>
                  </a:cubicBezTo>
                  <a:cubicBezTo>
                    <a:pt x="481965" y="329946"/>
                    <a:pt x="568166" y="374142"/>
                    <a:pt x="652367" y="421958"/>
                  </a:cubicBezTo>
                  <a:cubicBezTo>
                    <a:pt x="806387" y="509492"/>
                    <a:pt x="953167" y="609695"/>
                    <a:pt x="1110615" y="690848"/>
                  </a:cubicBezTo>
                  <a:cubicBezTo>
                    <a:pt x="1208723" y="741426"/>
                    <a:pt x="1310449" y="784670"/>
                    <a:pt x="1410843" y="830580"/>
                  </a:cubicBezTo>
                  <a:cubicBezTo>
                    <a:pt x="1469898" y="857631"/>
                    <a:pt x="1528477" y="885635"/>
                    <a:pt x="1585341" y="917067"/>
                  </a:cubicBezTo>
                  <a:cubicBezTo>
                    <a:pt x="1692878" y="976408"/>
                    <a:pt x="1794034" y="1046417"/>
                    <a:pt x="1896047" y="1114901"/>
                  </a:cubicBezTo>
                  <a:cubicBezTo>
                    <a:pt x="1943576" y="1146810"/>
                    <a:pt x="1991773" y="1177671"/>
                    <a:pt x="2042255" y="1204627"/>
                  </a:cubicBezTo>
                  <a:cubicBezTo>
                    <a:pt x="2115217" y="1243679"/>
                    <a:pt x="2194179" y="1272635"/>
                    <a:pt x="2276570" y="1271111"/>
                  </a:cubicBezTo>
                  <a:cubicBezTo>
                    <a:pt x="2388870" y="1269111"/>
                    <a:pt x="2490597" y="1209485"/>
                    <a:pt x="2568988" y="1128141"/>
                  </a:cubicBezTo>
                  <a:cubicBezTo>
                    <a:pt x="2637092" y="1057561"/>
                    <a:pt x="2686622" y="971836"/>
                    <a:pt x="2726817" y="882110"/>
                  </a:cubicBezTo>
                  <a:cubicBezTo>
                    <a:pt x="2772632" y="779907"/>
                    <a:pt x="2807208" y="672560"/>
                    <a:pt x="2861882" y="57492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A9DE6B4-5329-41C6-9FB0-2E88732A1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85128" y="1004887"/>
              <a:ext cx="2636234" cy="919096"/>
            </a:xfrm>
            <a:custGeom>
              <a:avLst/>
              <a:gdLst>
                <a:gd name="connsiteX0" fmla="*/ 0 w 2636234"/>
                <a:gd name="connsiteY0" fmla="*/ 0 h 919096"/>
                <a:gd name="connsiteX1" fmla="*/ 417862 w 2636234"/>
                <a:gd name="connsiteY1" fmla="*/ 274415 h 919096"/>
                <a:gd name="connsiteX2" fmla="*/ 980218 w 2636234"/>
                <a:gd name="connsiteY2" fmla="*/ 607981 h 919096"/>
                <a:gd name="connsiteX3" fmla="*/ 1473137 w 2636234"/>
                <a:gd name="connsiteY3" fmla="*/ 792290 h 919096"/>
                <a:gd name="connsiteX4" fmla="*/ 1827276 w 2636234"/>
                <a:gd name="connsiteY4" fmla="*/ 914400 h 919096"/>
                <a:gd name="connsiteX5" fmla="*/ 2119218 w 2636234"/>
                <a:gd name="connsiteY5" fmla="*/ 847344 h 919096"/>
                <a:gd name="connsiteX6" fmla="*/ 2269998 w 2636234"/>
                <a:gd name="connsiteY6" fmla="*/ 610362 h 919096"/>
                <a:gd name="connsiteX7" fmla="*/ 2413540 w 2636234"/>
                <a:gd name="connsiteY7" fmla="*/ 361379 h 919096"/>
                <a:gd name="connsiteX8" fmla="*/ 2636235 w 2636234"/>
                <a:gd name="connsiteY8" fmla="*/ 66961 h 919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6234" h="919096">
                  <a:moveTo>
                    <a:pt x="0" y="0"/>
                  </a:moveTo>
                  <a:cubicBezTo>
                    <a:pt x="0" y="0"/>
                    <a:pt x="243745" y="162020"/>
                    <a:pt x="417862" y="274415"/>
                  </a:cubicBezTo>
                  <a:cubicBezTo>
                    <a:pt x="601409" y="392906"/>
                    <a:pt x="781145" y="518732"/>
                    <a:pt x="980218" y="607981"/>
                  </a:cubicBezTo>
                  <a:cubicBezTo>
                    <a:pt x="1140333" y="679799"/>
                    <a:pt x="1310545" y="726091"/>
                    <a:pt x="1473137" y="792290"/>
                  </a:cubicBezTo>
                  <a:cubicBezTo>
                    <a:pt x="1589532" y="839724"/>
                    <a:pt x="1702975" y="897922"/>
                    <a:pt x="1827276" y="914400"/>
                  </a:cubicBezTo>
                  <a:cubicBezTo>
                    <a:pt x="1930813" y="928116"/>
                    <a:pt x="2039208" y="913543"/>
                    <a:pt x="2119218" y="847344"/>
                  </a:cubicBezTo>
                  <a:cubicBezTo>
                    <a:pt x="2192084" y="786956"/>
                    <a:pt x="2228184" y="696087"/>
                    <a:pt x="2269998" y="610362"/>
                  </a:cubicBezTo>
                  <a:cubicBezTo>
                    <a:pt x="2312003" y="524161"/>
                    <a:pt x="2362867" y="442722"/>
                    <a:pt x="2413540" y="361379"/>
                  </a:cubicBezTo>
                  <a:cubicBezTo>
                    <a:pt x="2485835" y="245459"/>
                    <a:pt x="2514886" y="126873"/>
                    <a:pt x="2636235" y="6696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5B645CC-35E5-4026-A374-3213D0173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7625" y="1004887"/>
              <a:ext cx="2292381" cy="625711"/>
            </a:xfrm>
            <a:custGeom>
              <a:avLst/>
              <a:gdLst>
                <a:gd name="connsiteX0" fmla="*/ 0 w 2292381"/>
                <a:gd name="connsiteY0" fmla="*/ 0 h 625711"/>
                <a:gd name="connsiteX1" fmla="*/ 272415 w 2292381"/>
                <a:gd name="connsiteY1" fmla="*/ 181070 h 625711"/>
                <a:gd name="connsiteX2" fmla="*/ 651415 w 2292381"/>
                <a:gd name="connsiteY2" fmla="*/ 385000 h 625711"/>
                <a:gd name="connsiteX3" fmla="*/ 915543 w 2292381"/>
                <a:gd name="connsiteY3" fmla="*/ 514255 h 625711"/>
                <a:gd name="connsiteX4" fmla="*/ 1277302 w 2292381"/>
                <a:gd name="connsiteY4" fmla="*/ 606171 h 625711"/>
                <a:gd name="connsiteX5" fmla="*/ 1618964 w 2292381"/>
                <a:gd name="connsiteY5" fmla="*/ 606171 h 625711"/>
                <a:gd name="connsiteX6" fmla="*/ 1817084 w 2292381"/>
                <a:gd name="connsiteY6" fmla="*/ 485489 h 625711"/>
                <a:gd name="connsiteX7" fmla="*/ 1963483 w 2292381"/>
                <a:gd name="connsiteY7" fmla="*/ 313182 h 625711"/>
                <a:gd name="connsiteX8" fmla="*/ 2102739 w 2292381"/>
                <a:gd name="connsiteY8" fmla="*/ 173831 h 625711"/>
                <a:gd name="connsiteX9" fmla="*/ 2292382 w 2292381"/>
                <a:gd name="connsiteY9" fmla="*/ 0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2381" h="625711">
                  <a:moveTo>
                    <a:pt x="0" y="0"/>
                  </a:moveTo>
                  <a:cubicBezTo>
                    <a:pt x="0" y="0"/>
                    <a:pt x="152019" y="110776"/>
                    <a:pt x="272415" y="181070"/>
                  </a:cubicBezTo>
                  <a:cubicBezTo>
                    <a:pt x="396335" y="253460"/>
                    <a:pt x="524351" y="318325"/>
                    <a:pt x="651415" y="385000"/>
                  </a:cubicBezTo>
                  <a:cubicBezTo>
                    <a:pt x="738283" y="430625"/>
                    <a:pt x="824198" y="478536"/>
                    <a:pt x="915543" y="514255"/>
                  </a:cubicBezTo>
                  <a:cubicBezTo>
                    <a:pt x="1031748" y="559689"/>
                    <a:pt x="1154049" y="585788"/>
                    <a:pt x="1277302" y="606171"/>
                  </a:cubicBezTo>
                  <a:cubicBezTo>
                    <a:pt x="1391602" y="625031"/>
                    <a:pt x="1508379" y="638556"/>
                    <a:pt x="1618964" y="606171"/>
                  </a:cubicBezTo>
                  <a:cubicBezTo>
                    <a:pt x="1694307" y="584168"/>
                    <a:pt x="1760791" y="540258"/>
                    <a:pt x="1817084" y="485489"/>
                  </a:cubicBezTo>
                  <a:cubicBezTo>
                    <a:pt x="1871186" y="432911"/>
                    <a:pt x="1913287" y="369475"/>
                    <a:pt x="1963483" y="313182"/>
                  </a:cubicBezTo>
                  <a:cubicBezTo>
                    <a:pt x="2007203" y="264128"/>
                    <a:pt x="2055305" y="219361"/>
                    <a:pt x="2102739" y="173831"/>
                  </a:cubicBezTo>
                  <a:cubicBezTo>
                    <a:pt x="2170271" y="109347"/>
                    <a:pt x="2292382" y="0"/>
                    <a:pt x="22923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17ABE3A-3743-4935-8680-30474904B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40696" y="1004887"/>
              <a:ext cx="1865852" cy="421548"/>
            </a:xfrm>
            <a:custGeom>
              <a:avLst/>
              <a:gdLst>
                <a:gd name="connsiteX0" fmla="*/ 1865852 w 1865852"/>
                <a:gd name="connsiteY0" fmla="*/ 0 h 421548"/>
                <a:gd name="connsiteX1" fmla="*/ 1535049 w 1865852"/>
                <a:gd name="connsiteY1" fmla="*/ 258699 h 421548"/>
                <a:gd name="connsiteX2" fmla="*/ 1247965 w 1865852"/>
                <a:gd name="connsiteY2" fmla="*/ 408051 h 421548"/>
                <a:gd name="connsiteX3" fmla="*/ 955072 w 1865852"/>
                <a:gd name="connsiteY3" fmla="*/ 408051 h 421548"/>
                <a:gd name="connsiteX4" fmla="*/ 596170 w 1865852"/>
                <a:gd name="connsiteY4" fmla="*/ 336233 h 421548"/>
                <a:gd name="connsiteX5" fmla="*/ 283178 w 1865852"/>
                <a:gd name="connsiteY5" fmla="*/ 186881 h 421548"/>
                <a:gd name="connsiteX6" fmla="*/ 0 w 1865852"/>
                <a:gd name="connsiteY6" fmla="*/ 0 h 42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852" h="421548">
                  <a:moveTo>
                    <a:pt x="1865852" y="0"/>
                  </a:moveTo>
                  <a:cubicBezTo>
                    <a:pt x="1865852" y="0"/>
                    <a:pt x="1677543" y="155734"/>
                    <a:pt x="1535049" y="258699"/>
                  </a:cubicBezTo>
                  <a:cubicBezTo>
                    <a:pt x="1446752" y="322517"/>
                    <a:pt x="1353598" y="383096"/>
                    <a:pt x="1247965" y="408051"/>
                  </a:cubicBezTo>
                  <a:cubicBezTo>
                    <a:pt x="1152239" y="430625"/>
                    <a:pt x="1053084" y="420815"/>
                    <a:pt x="955072" y="408051"/>
                  </a:cubicBezTo>
                  <a:cubicBezTo>
                    <a:pt x="833723" y="392240"/>
                    <a:pt x="711803" y="376142"/>
                    <a:pt x="596170" y="336233"/>
                  </a:cubicBezTo>
                  <a:cubicBezTo>
                    <a:pt x="486728" y="298418"/>
                    <a:pt x="382714" y="246412"/>
                    <a:pt x="283178" y="186881"/>
                  </a:cubicBezTo>
                  <a:cubicBezTo>
                    <a:pt x="176117" y="122777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35BA021-8EE3-4AAC-886D-84BD02C5D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98062" y="1004887"/>
              <a:ext cx="1358265" cy="286935"/>
            </a:xfrm>
            <a:custGeom>
              <a:avLst/>
              <a:gdLst>
                <a:gd name="connsiteX0" fmla="*/ 0 w 1358265"/>
                <a:gd name="connsiteY0" fmla="*/ 11621 h 286935"/>
                <a:gd name="connsiteX1" fmla="*/ 200978 w 1358265"/>
                <a:gd name="connsiteY1" fmla="*/ 163830 h 286935"/>
                <a:gd name="connsiteX2" fmla="*/ 499586 w 1358265"/>
                <a:gd name="connsiteY2" fmla="*/ 258604 h 286935"/>
                <a:gd name="connsiteX3" fmla="*/ 780955 w 1358265"/>
                <a:gd name="connsiteY3" fmla="*/ 284417 h 286935"/>
                <a:gd name="connsiteX4" fmla="*/ 1027843 w 1358265"/>
                <a:gd name="connsiteY4" fmla="*/ 215456 h 286935"/>
                <a:gd name="connsiteX5" fmla="*/ 1358265 w 1358265"/>
                <a:gd name="connsiteY5" fmla="*/ 0 h 2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8265" h="286935">
                  <a:moveTo>
                    <a:pt x="0" y="11621"/>
                  </a:moveTo>
                  <a:cubicBezTo>
                    <a:pt x="0" y="11621"/>
                    <a:pt x="89249" y="104299"/>
                    <a:pt x="200978" y="163830"/>
                  </a:cubicBezTo>
                  <a:cubicBezTo>
                    <a:pt x="293465" y="213074"/>
                    <a:pt x="396812" y="237458"/>
                    <a:pt x="499586" y="258604"/>
                  </a:cubicBezTo>
                  <a:cubicBezTo>
                    <a:pt x="592360" y="277749"/>
                    <a:pt x="686753" y="293180"/>
                    <a:pt x="780955" y="284417"/>
                  </a:cubicBezTo>
                  <a:cubicBezTo>
                    <a:pt x="866585" y="276511"/>
                    <a:pt x="949166" y="250412"/>
                    <a:pt x="1027843" y="215456"/>
                  </a:cubicBezTo>
                  <a:cubicBezTo>
                    <a:pt x="1167860" y="153353"/>
                    <a:pt x="1358265" y="0"/>
                    <a:pt x="135826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74FDD7A-185B-4C48-925E-B353DDF0A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84276" y="1004887"/>
              <a:ext cx="890968" cy="167300"/>
            </a:xfrm>
            <a:custGeom>
              <a:avLst/>
              <a:gdLst>
                <a:gd name="connsiteX0" fmla="*/ 890968 w 890968"/>
                <a:gd name="connsiteY0" fmla="*/ 0 h 167300"/>
                <a:gd name="connsiteX1" fmla="*/ 657892 w 890968"/>
                <a:gd name="connsiteY1" fmla="*/ 143732 h 167300"/>
                <a:gd name="connsiteX2" fmla="*/ 408146 w 890968"/>
                <a:gd name="connsiteY2" fmla="*/ 160973 h 167300"/>
                <a:gd name="connsiteX3" fmla="*/ 0 w 890968"/>
                <a:gd name="connsiteY3" fmla="*/ 0 h 16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0968" h="167300">
                  <a:moveTo>
                    <a:pt x="890968" y="0"/>
                  </a:moveTo>
                  <a:cubicBezTo>
                    <a:pt x="890968" y="0"/>
                    <a:pt x="763714" y="110585"/>
                    <a:pt x="657892" y="143732"/>
                  </a:cubicBezTo>
                  <a:cubicBezTo>
                    <a:pt x="577405" y="168974"/>
                    <a:pt x="491871" y="172593"/>
                    <a:pt x="408146" y="160973"/>
                  </a:cubicBezTo>
                  <a:cubicBezTo>
                    <a:pt x="235077" y="13697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ECAF353-692D-4440-A095-A282E677A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5548" y="2182176"/>
              <a:ext cx="1677721" cy="3076193"/>
            </a:xfrm>
            <a:custGeom>
              <a:avLst/>
              <a:gdLst>
                <a:gd name="connsiteX0" fmla="*/ 1665434 w 1677721"/>
                <a:gd name="connsiteY0" fmla="*/ 3076194 h 3076193"/>
                <a:gd name="connsiteX1" fmla="*/ 1068693 w 1677721"/>
                <a:gd name="connsiteY1" fmla="*/ 3054382 h 3076193"/>
                <a:gd name="connsiteX2" fmla="*/ 852952 w 1677721"/>
                <a:gd name="connsiteY2" fmla="*/ 3054382 h 3076193"/>
                <a:gd name="connsiteX3" fmla="*/ 519481 w 1677721"/>
                <a:gd name="connsiteY3" fmla="*/ 3002471 h 3076193"/>
                <a:gd name="connsiteX4" fmla="*/ 400610 w 1677721"/>
                <a:gd name="connsiteY4" fmla="*/ 2945892 h 3076193"/>
                <a:gd name="connsiteX5" fmla="*/ 184868 w 1677721"/>
                <a:gd name="connsiteY5" fmla="*/ 2706910 h 3076193"/>
                <a:gd name="connsiteX6" fmla="*/ 59138 w 1677721"/>
                <a:gd name="connsiteY6" fmla="*/ 2451830 h 3076193"/>
                <a:gd name="connsiteX7" fmla="*/ 274 w 1677721"/>
                <a:gd name="connsiteY7" fmla="*/ 2128552 h 3076193"/>
                <a:gd name="connsiteX8" fmla="*/ 172200 w 1677721"/>
                <a:gd name="connsiteY8" fmla="*/ 1672590 h 3076193"/>
                <a:gd name="connsiteX9" fmla="*/ 446806 w 1677721"/>
                <a:gd name="connsiteY9" fmla="*/ 1445133 h 3076193"/>
                <a:gd name="connsiteX10" fmla="*/ 633686 w 1677721"/>
                <a:gd name="connsiteY10" fmla="*/ 1381601 h 3076193"/>
                <a:gd name="connsiteX11" fmla="*/ 840188 w 1677721"/>
                <a:gd name="connsiteY11" fmla="*/ 1260348 h 3076193"/>
                <a:gd name="connsiteX12" fmla="*/ 904768 w 1677721"/>
                <a:gd name="connsiteY12" fmla="*/ 1108615 h 3076193"/>
                <a:gd name="connsiteX13" fmla="*/ 926294 w 1677721"/>
                <a:gd name="connsiteY13" fmla="*/ 955453 h 3076193"/>
                <a:gd name="connsiteX14" fmla="*/ 912959 w 1677721"/>
                <a:gd name="connsiteY14" fmla="*/ 763905 h 3076193"/>
                <a:gd name="connsiteX15" fmla="*/ 949535 w 1677721"/>
                <a:gd name="connsiteY15" fmla="*/ 651320 h 3076193"/>
                <a:gd name="connsiteX16" fmla="*/ 1089934 w 1677721"/>
                <a:gd name="connsiteY16" fmla="*/ 510826 h 3076193"/>
                <a:gd name="connsiteX17" fmla="*/ 1324535 w 1677721"/>
                <a:gd name="connsiteY17" fmla="*/ 323278 h 3076193"/>
                <a:gd name="connsiteX18" fmla="*/ 1677721 w 1677721"/>
                <a:gd name="connsiteY18" fmla="*/ 0 h 307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77721" h="3076193">
                  <a:moveTo>
                    <a:pt x="1665434" y="3076194"/>
                  </a:moveTo>
                  <a:cubicBezTo>
                    <a:pt x="1494651" y="3069431"/>
                    <a:pt x="1239571" y="3053620"/>
                    <a:pt x="1068693" y="3054382"/>
                  </a:cubicBezTo>
                  <a:cubicBezTo>
                    <a:pt x="996779" y="3054668"/>
                    <a:pt x="924866" y="3056573"/>
                    <a:pt x="852952" y="3054382"/>
                  </a:cubicBezTo>
                  <a:cubicBezTo>
                    <a:pt x="739890" y="3050953"/>
                    <a:pt x="626638" y="3038380"/>
                    <a:pt x="519481" y="3002471"/>
                  </a:cubicBezTo>
                  <a:cubicBezTo>
                    <a:pt x="477667" y="2988469"/>
                    <a:pt x="437567" y="2969990"/>
                    <a:pt x="400610" y="2945892"/>
                  </a:cubicBezTo>
                  <a:cubicBezTo>
                    <a:pt x="309836" y="2886837"/>
                    <a:pt x="242876" y="2798731"/>
                    <a:pt x="184868" y="2706910"/>
                  </a:cubicBezTo>
                  <a:cubicBezTo>
                    <a:pt x="134005" y="2626519"/>
                    <a:pt x="91618" y="2541175"/>
                    <a:pt x="59138" y="2451830"/>
                  </a:cubicBezTo>
                  <a:cubicBezTo>
                    <a:pt x="21324" y="2347913"/>
                    <a:pt x="-2870" y="2238947"/>
                    <a:pt x="274" y="2128552"/>
                  </a:cubicBezTo>
                  <a:cubicBezTo>
                    <a:pt x="4941" y="1962531"/>
                    <a:pt x="71044" y="1804797"/>
                    <a:pt x="172200" y="1672590"/>
                  </a:cubicBezTo>
                  <a:cubicBezTo>
                    <a:pt x="245638" y="1576578"/>
                    <a:pt x="336220" y="1493615"/>
                    <a:pt x="446806" y="1445133"/>
                  </a:cubicBezTo>
                  <a:cubicBezTo>
                    <a:pt x="507099" y="1418749"/>
                    <a:pt x="571012" y="1401890"/>
                    <a:pt x="633686" y="1381601"/>
                  </a:cubicBezTo>
                  <a:cubicBezTo>
                    <a:pt x="711696" y="1356455"/>
                    <a:pt x="789992" y="1324356"/>
                    <a:pt x="840188" y="1260348"/>
                  </a:cubicBezTo>
                  <a:cubicBezTo>
                    <a:pt x="874478" y="1216724"/>
                    <a:pt x="891528" y="1162812"/>
                    <a:pt x="904768" y="1108615"/>
                  </a:cubicBezTo>
                  <a:cubicBezTo>
                    <a:pt x="917055" y="1058323"/>
                    <a:pt x="927152" y="1007174"/>
                    <a:pt x="926294" y="955453"/>
                  </a:cubicBezTo>
                  <a:cubicBezTo>
                    <a:pt x="925246" y="891159"/>
                    <a:pt x="907720" y="827913"/>
                    <a:pt x="912959" y="763905"/>
                  </a:cubicBezTo>
                  <a:cubicBezTo>
                    <a:pt x="916198" y="724090"/>
                    <a:pt x="928961" y="685610"/>
                    <a:pt x="949535" y="651320"/>
                  </a:cubicBezTo>
                  <a:cubicBezTo>
                    <a:pt x="983825" y="594170"/>
                    <a:pt x="1037737" y="552640"/>
                    <a:pt x="1089934" y="510826"/>
                  </a:cubicBezTo>
                  <a:cubicBezTo>
                    <a:pt x="1168039" y="448247"/>
                    <a:pt x="1245477" y="384619"/>
                    <a:pt x="1324535" y="323278"/>
                  </a:cubicBezTo>
                  <a:cubicBezTo>
                    <a:pt x="1423785" y="246221"/>
                    <a:pt x="1594854" y="94202"/>
                    <a:pt x="167772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8A28F31-C1FD-4B00-8A52-48952AB4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40193" y="2492025"/>
              <a:ext cx="1468691" cy="2607257"/>
            </a:xfrm>
            <a:custGeom>
              <a:avLst/>
              <a:gdLst>
                <a:gd name="connsiteX0" fmla="*/ 1450689 w 1468691"/>
                <a:gd name="connsiteY0" fmla="*/ 2568321 h 2607257"/>
                <a:gd name="connsiteX1" fmla="*/ 1210183 w 1468691"/>
                <a:gd name="connsiteY1" fmla="*/ 2590609 h 2607257"/>
                <a:gd name="connsiteX2" fmla="*/ 905573 w 1468691"/>
                <a:gd name="connsiteY2" fmla="*/ 2606802 h 2607257"/>
                <a:gd name="connsiteX3" fmla="*/ 558292 w 1468691"/>
                <a:gd name="connsiteY3" fmla="*/ 2587181 h 2607257"/>
                <a:gd name="connsiteX4" fmla="*/ 467138 w 1468691"/>
                <a:gd name="connsiteY4" fmla="*/ 2568702 h 2607257"/>
                <a:gd name="connsiteX5" fmla="*/ 206343 w 1468691"/>
                <a:gd name="connsiteY5" fmla="*/ 2407063 h 2607257"/>
                <a:gd name="connsiteX6" fmla="*/ 78613 w 1468691"/>
                <a:gd name="connsiteY6" fmla="*/ 2211896 h 2607257"/>
                <a:gd name="connsiteX7" fmla="*/ 2032 w 1468691"/>
                <a:gd name="connsiteY7" fmla="*/ 1936623 h 2607257"/>
                <a:gd name="connsiteX8" fmla="*/ 21177 w 1468691"/>
                <a:gd name="connsiteY8" fmla="*/ 1749933 h 2607257"/>
                <a:gd name="connsiteX9" fmla="*/ 116903 w 1468691"/>
                <a:gd name="connsiteY9" fmla="*/ 1594295 h 2607257"/>
                <a:gd name="connsiteX10" fmla="*/ 241300 w 1468691"/>
                <a:gd name="connsiteY10" fmla="*/ 1512951 h 2607257"/>
                <a:gd name="connsiteX11" fmla="*/ 475805 w 1468691"/>
                <a:gd name="connsiteY11" fmla="*/ 1500949 h 2607257"/>
                <a:gd name="connsiteX12" fmla="*/ 664781 w 1468691"/>
                <a:gd name="connsiteY12" fmla="*/ 1541621 h 2607257"/>
                <a:gd name="connsiteX13" fmla="*/ 803560 w 1468691"/>
                <a:gd name="connsiteY13" fmla="*/ 1541621 h 2607257"/>
                <a:gd name="connsiteX14" fmla="*/ 942340 w 1468691"/>
                <a:gd name="connsiteY14" fmla="*/ 1429131 h 2607257"/>
                <a:gd name="connsiteX15" fmla="*/ 1018921 w 1468691"/>
                <a:gd name="connsiteY15" fmla="*/ 1163383 h 2607257"/>
                <a:gd name="connsiteX16" fmla="*/ 1061974 w 1468691"/>
                <a:gd name="connsiteY16" fmla="*/ 811530 h 2607257"/>
                <a:gd name="connsiteX17" fmla="*/ 1114647 w 1468691"/>
                <a:gd name="connsiteY17" fmla="*/ 574548 h 2607257"/>
                <a:gd name="connsiteX18" fmla="*/ 1243806 w 1468691"/>
                <a:gd name="connsiteY18" fmla="*/ 284893 h 2607257"/>
                <a:gd name="connsiteX19" fmla="*/ 1468691 w 1468691"/>
                <a:gd name="connsiteY19" fmla="*/ 0 h 2607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8691" h="2607257">
                  <a:moveTo>
                    <a:pt x="1450689" y="2568321"/>
                  </a:moveTo>
                  <a:cubicBezTo>
                    <a:pt x="1398682" y="2574989"/>
                    <a:pt x="1262570" y="2587752"/>
                    <a:pt x="1210183" y="2590609"/>
                  </a:cubicBezTo>
                  <a:cubicBezTo>
                    <a:pt x="1108646" y="2596134"/>
                    <a:pt x="1007205" y="2604707"/>
                    <a:pt x="905573" y="2606802"/>
                  </a:cubicBezTo>
                  <a:cubicBezTo>
                    <a:pt x="789464" y="2609088"/>
                    <a:pt x="673354" y="2602802"/>
                    <a:pt x="558292" y="2587181"/>
                  </a:cubicBezTo>
                  <a:cubicBezTo>
                    <a:pt x="527526" y="2582990"/>
                    <a:pt x="497046" y="2577274"/>
                    <a:pt x="467138" y="2568702"/>
                  </a:cubicBezTo>
                  <a:cubicBezTo>
                    <a:pt x="367220" y="2540222"/>
                    <a:pt x="277876" y="2482501"/>
                    <a:pt x="206343" y="2407063"/>
                  </a:cubicBezTo>
                  <a:cubicBezTo>
                    <a:pt x="152527" y="2350294"/>
                    <a:pt x="111379" y="2283047"/>
                    <a:pt x="78613" y="2211896"/>
                  </a:cubicBezTo>
                  <a:cubicBezTo>
                    <a:pt x="38513" y="2124742"/>
                    <a:pt x="9938" y="2032159"/>
                    <a:pt x="2032" y="1936623"/>
                  </a:cubicBezTo>
                  <a:cubicBezTo>
                    <a:pt x="-3207" y="1873567"/>
                    <a:pt x="1174" y="1809845"/>
                    <a:pt x="21177" y="1749933"/>
                  </a:cubicBezTo>
                  <a:cubicBezTo>
                    <a:pt x="40608" y="1691449"/>
                    <a:pt x="73469" y="1638109"/>
                    <a:pt x="116903" y="1594295"/>
                  </a:cubicBezTo>
                  <a:cubicBezTo>
                    <a:pt x="152241" y="1558576"/>
                    <a:pt x="194151" y="1530001"/>
                    <a:pt x="241300" y="1512951"/>
                  </a:cubicBezTo>
                  <a:cubicBezTo>
                    <a:pt x="315881" y="1485900"/>
                    <a:pt x="397224" y="1487519"/>
                    <a:pt x="475805" y="1500949"/>
                  </a:cubicBezTo>
                  <a:cubicBezTo>
                    <a:pt x="539337" y="1511808"/>
                    <a:pt x="601440" y="1529810"/>
                    <a:pt x="664781" y="1541621"/>
                  </a:cubicBezTo>
                  <a:cubicBezTo>
                    <a:pt x="710977" y="1550194"/>
                    <a:pt x="758412" y="1554194"/>
                    <a:pt x="803560" y="1541621"/>
                  </a:cubicBezTo>
                  <a:cubicBezTo>
                    <a:pt x="862711" y="1525143"/>
                    <a:pt x="909288" y="1481233"/>
                    <a:pt x="942340" y="1429131"/>
                  </a:cubicBezTo>
                  <a:cubicBezTo>
                    <a:pt x="992156" y="1350455"/>
                    <a:pt x="1006919" y="1256157"/>
                    <a:pt x="1018921" y="1163383"/>
                  </a:cubicBezTo>
                  <a:cubicBezTo>
                    <a:pt x="1034065" y="1046131"/>
                    <a:pt x="1043972" y="928306"/>
                    <a:pt x="1061974" y="811530"/>
                  </a:cubicBezTo>
                  <a:cubicBezTo>
                    <a:pt x="1074356" y="731425"/>
                    <a:pt x="1091120" y="652081"/>
                    <a:pt x="1114647" y="574548"/>
                  </a:cubicBezTo>
                  <a:cubicBezTo>
                    <a:pt x="1145413" y="472916"/>
                    <a:pt x="1187990" y="375094"/>
                    <a:pt x="1243806" y="284893"/>
                  </a:cubicBezTo>
                  <a:cubicBezTo>
                    <a:pt x="1307623" y="181832"/>
                    <a:pt x="1388396" y="90868"/>
                    <a:pt x="146869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1E3F6DD-B482-497A-843E-010612C85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58181" y="2783204"/>
              <a:ext cx="1175182" cy="2095685"/>
            </a:xfrm>
            <a:custGeom>
              <a:avLst/>
              <a:gdLst>
                <a:gd name="connsiteX0" fmla="*/ 1175183 w 1175182"/>
                <a:gd name="connsiteY0" fmla="*/ 1950434 h 2095685"/>
                <a:gd name="connsiteX1" fmla="*/ 696075 w 1175182"/>
                <a:gd name="connsiteY1" fmla="*/ 2077307 h 2095685"/>
                <a:gd name="connsiteX2" fmla="*/ 349175 w 1175182"/>
                <a:gd name="connsiteY2" fmla="*/ 2089309 h 2095685"/>
                <a:gd name="connsiteX3" fmla="*/ 73997 w 1175182"/>
                <a:gd name="connsiteY3" fmla="*/ 1987582 h 2095685"/>
                <a:gd name="connsiteX4" fmla="*/ 2179 w 1175182"/>
                <a:gd name="connsiteY4" fmla="*/ 1818037 h 2095685"/>
                <a:gd name="connsiteX5" fmla="*/ 18086 w 1175182"/>
                <a:gd name="connsiteY5" fmla="*/ 1694402 h 2095685"/>
                <a:gd name="connsiteX6" fmla="*/ 161627 w 1175182"/>
                <a:gd name="connsiteY6" fmla="*/ 1594676 h 2095685"/>
                <a:gd name="connsiteX7" fmla="*/ 384893 w 1175182"/>
                <a:gd name="connsiteY7" fmla="*/ 1664494 h 2095685"/>
                <a:gd name="connsiteX8" fmla="*/ 648069 w 1175182"/>
                <a:gd name="connsiteY8" fmla="*/ 1684401 h 2095685"/>
                <a:gd name="connsiteX9" fmla="*/ 831520 w 1175182"/>
                <a:gd name="connsiteY9" fmla="*/ 1550765 h 2095685"/>
                <a:gd name="connsiteX10" fmla="*/ 909245 w 1175182"/>
                <a:gd name="connsiteY10" fmla="*/ 1315402 h 2095685"/>
                <a:gd name="connsiteX11" fmla="*/ 975062 w 1175182"/>
                <a:gd name="connsiteY11" fmla="*/ 876586 h 2095685"/>
                <a:gd name="connsiteX12" fmla="*/ 989064 w 1175182"/>
                <a:gd name="connsiteY12" fmla="*/ 591312 h 2095685"/>
                <a:gd name="connsiteX13" fmla="*/ 1158514 w 1175182"/>
                <a:gd name="connsiteY13" fmla="*/ 0 h 2095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75182" h="2095685">
                  <a:moveTo>
                    <a:pt x="1175183" y="1950434"/>
                  </a:moveTo>
                  <a:cubicBezTo>
                    <a:pt x="1097554" y="1973485"/>
                    <a:pt x="775799" y="2063115"/>
                    <a:pt x="696075" y="2077307"/>
                  </a:cubicBezTo>
                  <a:cubicBezTo>
                    <a:pt x="581489" y="2097786"/>
                    <a:pt x="465094" y="2100167"/>
                    <a:pt x="349175" y="2089309"/>
                  </a:cubicBezTo>
                  <a:cubicBezTo>
                    <a:pt x="247638" y="2079784"/>
                    <a:pt x="142292" y="2061401"/>
                    <a:pt x="73997" y="1987582"/>
                  </a:cubicBezTo>
                  <a:cubicBezTo>
                    <a:pt x="31420" y="1941481"/>
                    <a:pt x="9513" y="1880616"/>
                    <a:pt x="2179" y="1818037"/>
                  </a:cubicBezTo>
                  <a:cubicBezTo>
                    <a:pt x="-2774" y="1775746"/>
                    <a:pt x="-12" y="1732693"/>
                    <a:pt x="18086" y="1694402"/>
                  </a:cubicBezTo>
                  <a:cubicBezTo>
                    <a:pt x="44755" y="1638110"/>
                    <a:pt x="99810" y="1600295"/>
                    <a:pt x="161627" y="1594676"/>
                  </a:cubicBezTo>
                  <a:cubicBezTo>
                    <a:pt x="240304" y="1587532"/>
                    <a:pt x="310312" y="1635633"/>
                    <a:pt x="384893" y="1664494"/>
                  </a:cubicBezTo>
                  <a:cubicBezTo>
                    <a:pt x="468904" y="1696974"/>
                    <a:pt x="561392" y="1708594"/>
                    <a:pt x="648069" y="1684401"/>
                  </a:cubicBezTo>
                  <a:cubicBezTo>
                    <a:pt x="723602" y="1663351"/>
                    <a:pt x="788563" y="1616488"/>
                    <a:pt x="831520" y="1550765"/>
                  </a:cubicBezTo>
                  <a:cubicBezTo>
                    <a:pt x="877050" y="1480947"/>
                    <a:pt x="893052" y="1397508"/>
                    <a:pt x="909245" y="1315402"/>
                  </a:cubicBezTo>
                  <a:cubicBezTo>
                    <a:pt x="938010" y="1170051"/>
                    <a:pt x="963156" y="1024128"/>
                    <a:pt x="975062" y="876586"/>
                  </a:cubicBezTo>
                  <a:cubicBezTo>
                    <a:pt x="982682" y="781717"/>
                    <a:pt x="981539" y="686276"/>
                    <a:pt x="989064" y="591312"/>
                  </a:cubicBezTo>
                  <a:cubicBezTo>
                    <a:pt x="998970" y="465296"/>
                    <a:pt x="981730" y="160211"/>
                    <a:pt x="11585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1" name="Bottom Right">
            <a:extLst>
              <a:ext uri="{FF2B5EF4-FFF2-40B4-BE49-F238E27FC236}">
                <a16:creationId xmlns:a16="http://schemas.microsoft.com/office/drawing/2014/main" id="{A5761FD8-9CFD-4F5A-AB69-F179306BC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2" name="Graphic 157">
              <a:extLst>
                <a:ext uri="{FF2B5EF4-FFF2-40B4-BE49-F238E27FC236}">
                  <a16:creationId xmlns:a16="http://schemas.microsoft.com/office/drawing/2014/main" id="{853A7FDC-72AB-4F06-8A0A-EE5BE087D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F1A41BD-2192-490D-9C88-AB9D242927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C2F4F134-CBCA-4B59-8D8A-AEF12063F7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399BC90-16E2-4AAD-9BB1-6FECCA22B7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93E4470-E7B4-49CF-9EEF-4F40E31F36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25ED4C5-C452-433A-9E42-979F52F8B8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0B2D17D-9313-4262-BB14-4030DE291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3B17B98-027F-4155-A5F5-FED5D0F73C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EB1739-4A5E-4811-8CCC-6E261D292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28CC73C-7FA6-EE4E-835B-2BB4144BE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0500" y="740211"/>
            <a:ext cx="7530685" cy="3163864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5400">
                <a:solidFill>
                  <a:srgbClr val="FFFFFF"/>
                </a:solidFill>
              </a:rPr>
              <a:t>Snakemake: modern descendant of the original 70s software workhorse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8FCEB-69A6-EF42-B871-9D331F8006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00193" y="4074515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Environmental Bioinformatics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30 November + 2 December 2021</a:t>
            </a:r>
          </a:p>
        </p:txBody>
      </p:sp>
      <p:grpSp>
        <p:nvGrpSpPr>
          <p:cNvPr id="52" name="Cross">
            <a:extLst>
              <a:ext uri="{FF2B5EF4-FFF2-40B4-BE49-F238E27FC236}">
                <a16:creationId xmlns:a16="http://schemas.microsoft.com/office/drawing/2014/main" id="{361195DA-BFB4-4917-BAFD-7D3D669EF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37795" y="4013703"/>
            <a:ext cx="118872" cy="118872"/>
            <a:chOff x="1175347" y="3733800"/>
            <a:chExt cx="118872" cy="118872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BA6C567-3C4A-4D67-9D01-9CC2623D4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180C785-A181-4425-9C06-6670254CB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2683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4641-95E8-F24B-9C96-81A2713DF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Not all workflow managers are created equal…but different managers are better for different jobs.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976CA-92A3-5548-B2C5-FBEC4342A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2088"/>
            <a:ext cx="10515600" cy="4351338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Snakemake</a:t>
            </a:r>
            <a:r>
              <a:rPr lang="en-US" dirty="0"/>
              <a:t> is a leading choice for Python-based development…but does require a working knowledge of Python.</a:t>
            </a:r>
          </a:p>
          <a:p>
            <a:r>
              <a:rPr lang="en-US" dirty="0"/>
              <a:t> </a:t>
            </a:r>
            <a:r>
              <a:rPr lang="en-US" dirty="0" err="1"/>
              <a:t>Nextflow</a:t>
            </a:r>
            <a:r>
              <a:rPr lang="en-US" dirty="0"/>
              <a:t> is often preferable if you use a lot of traditional bioinformatics workflow approaches &amp; want to easily pivot between languages.</a:t>
            </a:r>
          </a:p>
        </p:txBody>
      </p:sp>
    </p:spTree>
    <p:extLst>
      <p:ext uri="{BB962C8B-B14F-4D97-AF65-F5344CB8AC3E}">
        <p14:creationId xmlns:p14="http://schemas.microsoft.com/office/powerpoint/2010/main" val="1833923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1EBAE-454D-FE45-ABD9-6FB647CA1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We’ll focus on </a:t>
            </a:r>
            <a:r>
              <a:rPr lang="en-US" dirty="0" err="1"/>
              <a:t>Snakemake</a:t>
            </a:r>
            <a:r>
              <a:rPr lang="en-US" dirty="0"/>
              <a:t> for this course.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7BB4D-E086-D04F-9932-E7B78DBF1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Snakemake</a:t>
            </a:r>
            <a:r>
              <a:rPr lang="en-US" dirty="0"/>
              <a:t> is a Python-based workflow management software that defaults to the use of configuration files + a mix of Python &amp; shell script code.</a:t>
            </a:r>
          </a:p>
          <a:p>
            <a:r>
              <a:rPr lang="en-US" dirty="0"/>
              <a:t> Arguments about workflow management software can be endless…but the important part is that the workflow is documented at all!</a:t>
            </a:r>
          </a:p>
        </p:txBody>
      </p:sp>
    </p:spTree>
    <p:extLst>
      <p:ext uri="{BB962C8B-B14F-4D97-AF65-F5344CB8AC3E}">
        <p14:creationId xmlns:p14="http://schemas.microsoft.com/office/powerpoint/2010/main" val="2314514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Top left">
            <a:extLst>
              <a:ext uri="{FF2B5EF4-FFF2-40B4-BE49-F238E27FC236}">
                <a16:creationId xmlns:a16="http://schemas.microsoft.com/office/drawing/2014/main" id="{A345EEC5-ECAA-408B-B9D7-1C0E1102C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09B09D8-FF9D-4CE5-853B-3BA46FD5C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978A2-F53F-4B72-9BAC-5F78F00B6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F73D09D-1DE1-441E-88F5-CD2CBAB88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DE61DBF-5FB0-4603-BE95-C566DD48B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8C89DF5-F013-4C54-B9AD-2E158706C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ED89947-A3CF-4B11-8DE7-5D07A57CB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3E24021-DB80-451B-96A6-0D21AC0C8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BDA2B48-4CD9-45C3-8F12-212553367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2459989-947C-284E-BFC8-11A948817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793" y="271659"/>
            <a:ext cx="11158871" cy="1471193"/>
          </a:xfrm>
        </p:spPr>
        <p:txBody>
          <a:bodyPr>
            <a:normAutofit/>
          </a:bodyPr>
          <a:lstStyle/>
          <a:p>
            <a:r>
              <a:rPr lang="en-US" sz="4100" dirty="0"/>
              <a:t>Some elements of reproducibility apply to </a:t>
            </a:r>
            <a:r>
              <a:rPr lang="en-US" sz="4100" b="1" dirty="0"/>
              <a:t>all</a:t>
            </a:r>
            <a:r>
              <a:rPr lang="en-US" sz="4100" dirty="0"/>
              <a:t> workflow management tools.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C4833-AA87-0A44-875B-D72748ADC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968" y="1783186"/>
            <a:ext cx="5399863" cy="4823248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 </a:t>
            </a:r>
            <a:r>
              <a:rPr lang="en-US" sz="2400" b="1" dirty="0"/>
              <a:t>Self-documenting names </a:t>
            </a:r>
            <a:r>
              <a:rPr lang="en-US" sz="2400" dirty="0"/>
              <a:t>for code &amp; files</a:t>
            </a:r>
          </a:p>
          <a:p>
            <a:pPr lvl="1"/>
            <a:r>
              <a:rPr lang="en-US" dirty="0"/>
              <a:t> Making sure before, during, and after analysis that your files + variables are named using information about what is contained in them!</a:t>
            </a:r>
          </a:p>
          <a:p>
            <a:r>
              <a:rPr lang="en-US" sz="2400" dirty="0"/>
              <a:t> Visualization and documentation</a:t>
            </a:r>
          </a:p>
          <a:p>
            <a:pPr lvl="1"/>
            <a:r>
              <a:rPr lang="en-US" dirty="0"/>
              <a:t> Using notebooks or README files to explain the process (even if they’re used in the workflow development phase) can help other users quickly catch your train of thought.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873E30-7CE3-E142-B676-FCE226F625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595"/>
          <a:stretch/>
        </p:blipFill>
        <p:spPr>
          <a:xfrm>
            <a:off x="5673149" y="2623739"/>
            <a:ext cx="6535197" cy="2846064"/>
          </a:xfrm>
          <a:prstGeom prst="rect">
            <a:avLst/>
          </a:prstGeom>
        </p:spPr>
      </p:pic>
      <p:grpSp>
        <p:nvGrpSpPr>
          <p:cNvPr id="23" name="Bottom Right">
            <a:extLst>
              <a:ext uri="{FF2B5EF4-FFF2-40B4-BE49-F238E27FC236}">
                <a16:creationId xmlns:a16="http://schemas.microsoft.com/office/drawing/2014/main" id="{F0A218EB-ECC2-4D0D-9EDC-F5CB062CA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419D1C3-874F-4BF6-A356-1EA4A20D4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4AC4AE33-203A-4A93-8263-6CC6BB608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F15373C-6DCA-4058-94CC-6476950E59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61BE5B1-15E0-484D-8B21-F6BA455B21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81167C23-6882-4551-BF77-DF537E736E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0749460-4B9F-4DE4-9931-7B5831D68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567746C-E54C-4865-ACF1-CD31DD1D8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9E7B0826-2FBE-4B23-B784-BB7CDA8B3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FDF54EDF-BA0A-440F-B20A-2A76BFE1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53B2ADC-F80C-403E-B1CA-BCFED2CE5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430D949-56EE-BC4B-A453-5DD279FF3A6E}"/>
              </a:ext>
            </a:extLst>
          </p:cNvPr>
          <p:cNvSpPr/>
          <p:nvPr/>
        </p:nvSpPr>
        <p:spPr>
          <a:xfrm>
            <a:off x="10420836" y="5475595"/>
            <a:ext cx="1571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536471"/>
                </a:solidFill>
                <a:latin typeface="TwitterChirp"/>
                <a:hlinkClick r:id="rId3"/>
              </a:rPr>
              <a:t>@iamdevloper</a:t>
            </a:r>
            <a:endParaRPr lang="en-US" b="0" i="0" u="none" strike="noStrike" dirty="0">
              <a:solidFill>
                <a:srgbClr val="536471"/>
              </a:solidFill>
              <a:effectLst/>
              <a:latin typeface="TwitterChirp"/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3540064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80C36-24D6-644C-8569-2A683A1DF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81584-21C6-BE4B-BD79-897721D58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kinds of experiences have you had with workflows over the course of the semester?</a:t>
            </a:r>
          </a:p>
          <a:p>
            <a:r>
              <a:rPr lang="en-US" dirty="0"/>
              <a:t> Is reproducibility important outside of the classroom setting?</a:t>
            </a:r>
          </a:p>
          <a:p>
            <a:r>
              <a:rPr lang="en-US" dirty="0"/>
              <a:t> What challenges does using </a:t>
            </a:r>
            <a:r>
              <a:rPr lang="en-US" dirty="0" err="1"/>
              <a:t>conda</a:t>
            </a:r>
            <a:r>
              <a:rPr lang="en-US" dirty="0"/>
              <a:t> create? What challenges does it resolve?</a:t>
            </a:r>
          </a:p>
          <a:p>
            <a:r>
              <a:rPr lang="en-US" dirty="0"/>
              <a:t> How should we plan for tomorrow’s reproducible workflows?</a:t>
            </a:r>
          </a:p>
        </p:txBody>
      </p:sp>
    </p:spTree>
    <p:extLst>
      <p:ext uri="{BB962C8B-B14F-4D97-AF65-F5344CB8AC3E}">
        <p14:creationId xmlns:p14="http://schemas.microsoft.com/office/powerpoint/2010/main" val="4122396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2C849-B0BB-1D42-8490-78E4DA94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[Day 1] - Downloading </a:t>
            </a:r>
            <a:r>
              <a:rPr lang="en-US" dirty="0" err="1"/>
              <a:t>Snakemake</a:t>
            </a:r>
            <a:r>
              <a:rPr lang="en-US" dirty="0"/>
              <a:t> with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endParaRPr lang="en-US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816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C12B1-1A02-B24D-9AEB-3C9052B14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create –n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snakemake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–c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-forge –c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bioconda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snakemake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mamba</a:t>
            </a:r>
          </a:p>
        </p:txBody>
      </p:sp>
    </p:spTree>
    <p:extLst>
      <p:ext uri="{BB962C8B-B14F-4D97-AF65-F5344CB8AC3E}">
        <p14:creationId xmlns:p14="http://schemas.microsoft.com/office/powerpoint/2010/main" val="27627308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7D1C5-4DA2-3145-A6F8-B4A7F0AA9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[Day 1] Trying out creating a </a:t>
            </a:r>
            <a:r>
              <a:rPr lang="en-US" dirty="0" err="1"/>
              <a:t>Snakemake</a:t>
            </a:r>
            <a:r>
              <a:rPr lang="en-US" dirty="0"/>
              <a:t> workflow!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2283E-BBFE-9B47-A0BE-984312D49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“Running before we can walk”</a:t>
            </a:r>
          </a:p>
        </p:txBody>
      </p:sp>
    </p:spTree>
    <p:extLst>
      <p:ext uri="{BB962C8B-B14F-4D97-AF65-F5344CB8AC3E}">
        <p14:creationId xmlns:p14="http://schemas.microsoft.com/office/powerpoint/2010/main" val="2591757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F2372-CE0A-2543-AD25-8CB8AFC80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1: Creating a fresh directory for our </a:t>
            </a:r>
            <a:r>
              <a:rPr lang="en-US" dirty="0" err="1"/>
              <a:t>Snakemake</a:t>
            </a:r>
            <a:r>
              <a:rPr lang="en-US" dirty="0"/>
              <a:t>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9DC2D-CD36-C448-A4B1-F04843574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mkdir</a:t>
            </a:r>
            <a:r>
              <a:rPr lang="en-US" dirty="0"/>
              <a:t> –p tester-</a:t>
            </a:r>
            <a:r>
              <a:rPr lang="en-US" dirty="0" err="1"/>
              <a:t>snakemake</a:t>
            </a:r>
            <a:endParaRPr lang="en-US" dirty="0"/>
          </a:p>
          <a:p>
            <a:r>
              <a:rPr lang="en-US" dirty="0"/>
              <a:t> vim </a:t>
            </a:r>
            <a:r>
              <a:rPr lang="en-US" dirty="0" err="1"/>
              <a:t>Snakefile</a:t>
            </a:r>
            <a:endParaRPr lang="en-US" dirty="0"/>
          </a:p>
        </p:txBody>
      </p:sp>
      <p:sp>
        <p:nvSpPr>
          <p:cNvPr id="4" name="Folded Corner 3">
            <a:extLst>
              <a:ext uri="{FF2B5EF4-FFF2-40B4-BE49-F238E27FC236}">
                <a16:creationId xmlns:a16="http://schemas.microsoft.com/office/drawing/2014/main" id="{B9CD2A0F-CAD7-8945-B68D-0440D99A6C5E}"/>
              </a:ext>
            </a:extLst>
          </p:cNvPr>
          <p:cNvSpPr/>
          <p:nvPr/>
        </p:nvSpPr>
        <p:spPr>
          <a:xfrm>
            <a:off x="5791200" y="1995321"/>
            <a:ext cx="6144126" cy="4749883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Snakefile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import pandas as pd</a:t>
            </a: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rule all: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input: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“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rule_output.txt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rule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make_output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output: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“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rule_output.txt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shell: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”””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touch {output}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”””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0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A7A9F-0695-B543-BECD-423B7C344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Running our newly-created </a:t>
            </a:r>
            <a:r>
              <a:rPr lang="en-US" dirty="0" err="1"/>
              <a:t>Snakemake</a:t>
            </a:r>
            <a:r>
              <a:rPr lang="en-US" dirty="0"/>
              <a:t>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F7889-BD22-BE4A-971C-0271B8E0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This minimal working example of </a:t>
            </a:r>
            <a:r>
              <a:rPr lang="en-US" dirty="0" err="1"/>
              <a:t>Snakemake</a:t>
            </a:r>
            <a:r>
              <a:rPr lang="en-US" dirty="0"/>
              <a:t> (we’re just creating a single file) is best run locally on the command line.</a:t>
            </a:r>
          </a:p>
          <a:p>
            <a:r>
              <a:rPr lang="en-US" dirty="0"/>
              <a:t> To execute it, we’ll run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snakemake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–-cores 1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cs typeface="Courier New" panose="02070309020205020404" pitchFamily="49" charset="0"/>
              </a:rPr>
              <a:t>(Make sure your </a:t>
            </a:r>
            <a:r>
              <a:rPr lang="en-US" dirty="0" err="1">
                <a:cs typeface="Courier New" panose="02070309020205020404" pitchFamily="49" charset="0"/>
              </a:rPr>
              <a:t>Snakemake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cs typeface="Courier New" panose="02070309020205020404" pitchFamily="49" charset="0"/>
              </a:rPr>
              <a:t> environment is activated).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544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496BF-5FB7-7847-B4EB-9CAF4445D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[Day 2] – </a:t>
            </a:r>
            <a:r>
              <a:rPr lang="en-US" dirty="0" err="1"/>
              <a:t>Snakemake</a:t>
            </a:r>
            <a:r>
              <a:rPr lang="en-US" dirty="0"/>
              <a:t>, high-performance computing, &amp; bioinformatics</a:t>
            </a:r>
          </a:p>
        </p:txBody>
      </p:sp>
    </p:spTree>
    <p:extLst>
      <p:ext uri="{BB962C8B-B14F-4D97-AF65-F5344CB8AC3E}">
        <p14:creationId xmlns:p14="http://schemas.microsoft.com/office/powerpoint/2010/main" val="2518230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9115-1BEA-374D-A544-BB1EFB923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[Day 1] – Reproducible workflows</a:t>
            </a:r>
          </a:p>
        </p:txBody>
      </p:sp>
    </p:spTree>
    <p:extLst>
      <p:ext uri="{BB962C8B-B14F-4D97-AF65-F5344CB8AC3E}">
        <p14:creationId xmlns:p14="http://schemas.microsoft.com/office/powerpoint/2010/main" val="12574639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E09BF-AD5D-2D41-868D-EE4A186D5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Icebreaker activity: brainstorm file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28763-ECEF-A34E-946B-989FE5642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I have 3 FASTA files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file1.fasta</a:t>
            </a:r>
            <a:r>
              <a:rPr lang="en-US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file2.fasta</a:t>
            </a:r>
            <a:r>
              <a:rPr lang="en-US" dirty="0"/>
              <a:t>,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file3.fasta</a:t>
            </a:r>
            <a:r>
              <a:rPr lang="en-US" dirty="0"/>
              <a:t>), each with a set of 100 short sequence fragments that look something like this: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Daphnia_pulex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&gt;Seq2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Fragilariopsis_cylindrus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TTGCAGATTACCGATACCTA</a:t>
            </a:r>
          </a:p>
          <a:p>
            <a:r>
              <a:rPr lang="en-US" dirty="0"/>
              <a:t> There is a space between the FASTA </a:t>
            </a:r>
            <a:r>
              <a:rPr lang="en-US" b="1" dirty="0"/>
              <a:t>ID</a:t>
            </a:r>
            <a:r>
              <a:rPr lang="en-US" dirty="0"/>
              <a:t> and the rest of the header that I don’t want.</a:t>
            </a:r>
          </a:p>
        </p:txBody>
      </p:sp>
    </p:spTree>
    <p:extLst>
      <p:ext uri="{BB962C8B-B14F-4D97-AF65-F5344CB8AC3E}">
        <p14:creationId xmlns:p14="http://schemas.microsoft.com/office/powerpoint/2010/main" val="2739443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E683E-591C-A348-987B-BCBF57784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Pairs challenge: reformat the 3 FASTA files programmatically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98AFC-BDD0-FB42-91A9-AB466CD6D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 With a partner, brainstorm how I can </a:t>
            </a:r>
            <a:r>
              <a:rPr lang="en-US" b="1" dirty="0"/>
              <a:t>remove the space </a:t>
            </a:r>
            <a:r>
              <a:rPr lang="en-US" dirty="0"/>
              <a:t>between the id and the header in a way that (1) protects the rest of the file content and (2) keeps a record of my work.</a:t>
            </a:r>
          </a:p>
        </p:txBody>
      </p:sp>
      <p:sp>
        <p:nvSpPr>
          <p:cNvPr id="4" name="Folded Corner 3">
            <a:extLst>
              <a:ext uri="{FF2B5EF4-FFF2-40B4-BE49-F238E27FC236}">
                <a16:creationId xmlns:a16="http://schemas.microsoft.com/office/drawing/2014/main" id="{393330FD-9AF0-2141-9937-06A70299A95C}"/>
              </a:ext>
            </a:extLst>
          </p:cNvPr>
          <p:cNvSpPr/>
          <p:nvPr/>
        </p:nvSpPr>
        <p:spPr>
          <a:xfrm>
            <a:off x="273423" y="3307977"/>
            <a:ext cx="3845859" cy="329452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file1.fasta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Daphnia_pulex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&gt;Seq2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Fragilariopsis_cylindrus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TTGCAGATTACCGATACCTA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en-US" dirty="0"/>
          </a:p>
        </p:txBody>
      </p:sp>
      <p:sp>
        <p:nvSpPr>
          <p:cNvPr id="5" name="Folded Corner 4">
            <a:extLst>
              <a:ext uri="{FF2B5EF4-FFF2-40B4-BE49-F238E27FC236}">
                <a16:creationId xmlns:a16="http://schemas.microsoft.com/office/drawing/2014/main" id="{0E94E8F4-34A9-E647-91C8-45FFE324CAF3}"/>
              </a:ext>
            </a:extLst>
          </p:cNvPr>
          <p:cNvSpPr/>
          <p:nvPr/>
        </p:nvSpPr>
        <p:spPr>
          <a:xfrm>
            <a:off x="4226861" y="3307977"/>
            <a:ext cx="3845859" cy="329452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file2.fasta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Emiliania_huxleyi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&gt;Seq2 Pseudo-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nitzschia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TTGCAGATTACCGATACCTA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en-US" dirty="0"/>
          </a:p>
        </p:txBody>
      </p:sp>
      <p:sp>
        <p:nvSpPr>
          <p:cNvPr id="6" name="Folded Corner 5">
            <a:extLst>
              <a:ext uri="{FF2B5EF4-FFF2-40B4-BE49-F238E27FC236}">
                <a16:creationId xmlns:a16="http://schemas.microsoft.com/office/drawing/2014/main" id="{A764E89E-5733-7740-A9C7-AABD8B347700}"/>
              </a:ext>
            </a:extLst>
          </p:cNvPr>
          <p:cNvSpPr/>
          <p:nvPr/>
        </p:nvSpPr>
        <p:spPr>
          <a:xfrm>
            <a:off x="8180299" y="3294530"/>
            <a:ext cx="3845859" cy="329452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file3.fasta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Thalassiosira_pseudonana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&gt;Seq2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Phaeocystis_pouchetti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TTGCAGATTACCGATACCTA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657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BD3E3-476D-4446-8521-751E72E21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There are no limits on the approaches you can use for this!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ECB6C-20C7-554A-8607-A76BF0C55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Feel free to use shell scripting, Python, or brute force approaches to solve this problem</a:t>
            </a:r>
          </a:p>
          <a:p>
            <a:pPr lvl="1"/>
            <a:r>
              <a:rPr lang="en-US" dirty="0"/>
              <a:t> Choose the approach that you’d (1) be most likely to use and (2) think would be most efficient.</a:t>
            </a:r>
          </a:p>
        </p:txBody>
      </p:sp>
    </p:spTree>
    <p:extLst>
      <p:ext uri="{BB962C8B-B14F-4D97-AF65-F5344CB8AC3E}">
        <p14:creationId xmlns:p14="http://schemas.microsoft.com/office/powerpoint/2010/main" val="3448000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3089-F5D8-4B44-96D0-B7C65D423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1" dirty="0"/>
              <a:t>Make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535AEC-A8F6-5543-ABE8-BCAEE02E6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530" y="4737736"/>
            <a:ext cx="1891669" cy="18496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0673CE-CA59-B541-A602-D6E45DA5EE3E}"/>
              </a:ext>
            </a:extLst>
          </p:cNvPr>
          <p:cNvSpPr/>
          <p:nvPr/>
        </p:nvSpPr>
        <p:spPr>
          <a:xfrm>
            <a:off x="4045118" y="5278914"/>
            <a:ext cx="2050882" cy="138570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lnSpc>
                <a:spcPts val="5000"/>
              </a:lnSpc>
            </a:pPr>
            <a:r>
              <a:rPr lang="en-US" sz="54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GNU</a:t>
            </a:r>
          </a:p>
          <a:p>
            <a:pPr>
              <a:lnSpc>
                <a:spcPts val="5000"/>
              </a:lnSpc>
            </a:pPr>
            <a:r>
              <a:rPr lang="en-US" sz="54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Make</a:t>
            </a:r>
            <a:endParaRPr lang="en-US" sz="54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3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012DC6-9564-8B4E-ADAE-6D6A7C7389B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5280789" y="125123"/>
            <a:ext cx="6690317" cy="4935480"/>
          </a:xfrm>
          <a:prstGeom prst="ellipse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002BB-C53B-344F-8003-944ACB538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key paradigm of software development: </a:t>
            </a:r>
            <a:r>
              <a:rPr lang="en-US" u="sng" dirty="0"/>
              <a:t>extensibility</a:t>
            </a:r>
            <a:r>
              <a:rPr lang="en-US" dirty="0"/>
              <a:t>.</a:t>
            </a:r>
            <a:endParaRPr lang="en-US" u="sng" dirty="0"/>
          </a:p>
          <a:p>
            <a:r>
              <a:rPr lang="en-US" dirty="0"/>
              <a:t> For this reason, we often desire to build software using utilities that other people (or we ourselves) made previously.</a:t>
            </a:r>
          </a:p>
          <a:p>
            <a:r>
              <a:rPr lang="en-US" dirty="0"/>
              <a:t> Make can generate an executable from source code &amp; </a:t>
            </a:r>
            <a:r>
              <a:rPr lang="en-US" b="1" dirty="0"/>
              <a:t>automatically update project components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8932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7BC4A-8AE4-3049-96A1-EC8B0F5EE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</a:t>
            </a:r>
            <a:r>
              <a:rPr lang="en-US" b="1" dirty="0"/>
              <a:t>Make</a:t>
            </a:r>
            <a:r>
              <a:rPr lang="en-US" dirty="0"/>
              <a:t> can be a little cryptic.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A5E8A-9C08-6F4C-8153-597BAD49E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Usually, we just use Make as an end user</a:t>
            </a:r>
          </a:p>
          <a:p>
            <a:r>
              <a:rPr lang="en-US" dirty="0"/>
              <a:t> You may have installed software before and been given the prompt to copy/paste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make install </a:t>
            </a:r>
            <a:r>
              <a:rPr lang="en-US" dirty="0"/>
              <a:t>as part of the instructions</a:t>
            </a:r>
          </a:p>
          <a:p>
            <a:r>
              <a:rPr lang="en-US" b="1" dirty="0"/>
              <a:t> </a:t>
            </a:r>
            <a:r>
              <a:rPr lang="en-US" dirty="0"/>
              <a:t>Software developers are the ones most typically likely to use Make.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70855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DC83A-B350-B146-8766-398A92653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Snakemake is </a:t>
            </a:r>
            <a:r>
              <a:rPr lang="en-US" b="1"/>
              <a:t>Make</a:t>
            </a:r>
            <a:r>
              <a:rPr lang="en-US"/>
              <a:t> for everyone…at least everyone that uses </a:t>
            </a:r>
            <a:r>
              <a:rPr lang="en-US" u="sng"/>
              <a:t>Python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4C634-BF1C-114E-8575-F70969636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Same concept as Make, where there are a series of </a:t>
            </a:r>
            <a:r>
              <a:rPr lang="en-US" b="1" dirty="0"/>
              <a:t>rules</a:t>
            </a:r>
            <a:r>
              <a:rPr lang="en-US" dirty="0"/>
              <a:t> that are used to produce some final specified </a:t>
            </a:r>
            <a:r>
              <a:rPr lang="en-US" b="1" dirty="0"/>
              <a:t>product</a:t>
            </a:r>
          </a:p>
          <a:p>
            <a:r>
              <a:rPr lang="en-US" dirty="0"/>
              <a:t> The rules use the syntax of Python, though, and they are written like Python </a:t>
            </a:r>
            <a:r>
              <a:rPr lang="en-US" b="1" dirty="0"/>
              <a:t>functions</a:t>
            </a:r>
            <a:r>
              <a:rPr lang="en-US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F6B8CE-2CB3-C840-BC6F-767461906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9285" y="4909457"/>
            <a:ext cx="1948543" cy="19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7430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549D1-6119-6348-B8B1-956104A75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You should always keep in mind that </a:t>
            </a:r>
            <a:r>
              <a:rPr lang="en-US" dirty="0" err="1"/>
              <a:t>Snakemake</a:t>
            </a:r>
            <a:r>
              <a:rPr lang="en-US" dirty="0"/>
              <a:t> is </a:t>
            </a:r>
            <a:r>
              <a:rPr lang="en-US" b="1" dirty="0"/>
              <a:t>written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B5DFD-DA72-E34A-9164-ADAA80610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This means that you can</a:t>
            </a:r>
          </a:p>
          <a:p>
            <a:pPr lvl="1"/>
            <a:r>
              <a:rPr lang="en-US" dirty="0"/>
              <a:t> import the same libraries that you would in Python</a:t>
            </a:r>
          </a:p>
          <a:p>
            <a:pPr lvl="1"/>
            <a:r>
              <a:rPr lang="en-US" dirty="0"/>
              <a:t> call your own or others’ Python code (even if it’s completely unrelated to </a:t>
            </a:r>
            <a:r>
              <a:rPr lang="en-US" dirty="0" err="1"/>
              <a:t>Snakemake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 write Python functions</a:t>
            </a:r>
          </a:p>
          <a:p>
            <a:pPr lvl="1"/>
            <a:r>
              <a:rPr lang="en-US" dirty="0"/>
              <a:t> name variables the same way you would in Python</a:t>
            </a:r>
          </a:p>
        </p:txBody>
      </p:sp>
    </p:spTree>
    <p:extLst>
      <p:ext uri="{BB962C8B-B14F-4D97-AF65-F5344CB8AC3E}">
        <p14:creationId xmlns:p14="http://schemas.microsoft.com/office/powerpoint/2010/main" val="3014767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A10C4-66F9-6044-A5F5-5C029A14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makes </a:t>
            </a:r>
            <a:r>
              <a:rPr lang="en-US" dirty="0" err="1"/>
              <a:t>Snakemake</a:t>
            </a:r>
            <a:r>
              <a:rPr lang="en-US" dirty="0"/>
              <a:t> different than a Python script?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E10A4-608C-5345-82C1-C661CA1C4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Easy use of a YAML-formatted configuration 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Interpretation of </a:t>
            </a:r>
            <a:r>
              <a:rPr lang="en-US" b="1" dirty="0"/>
              <a:t>rules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Workflow management (creation &amp; cleanup of files + directories)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Later: submission of jobs to the HPC independently</a:t>
            </a:r>
          </a:p>
        </p:txBody>
      </p:sp>
    </p:spTree>
    <p:extLst>
      <p:ext uri="{BB962C8B-B14F-4D97-AF65-F5344CB8AC3E}">
        <p14:creationId xmlns:p14="http://schemas.microsoft.com/office/powerpoint/2010/main" val="651012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64557-1116-BA40-B48B-5DE2578A6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is just one piece of an ecosystem of software &amp;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C0638-ACB9-E545-BD70-901A5EF9E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Docker containers &amp; Singularity are directly compatible with </a:t>
            </a:r>
            <a:r>
              <a:rPr lang="en-US" dirty="0" err="1"/>
              <a:t>Snakemake</a:t>
            </a:r>
            <a:endParaRPr lang="en-US" dirty="0"/>
          </a:p>
          <a:p>
            <a:r>
              <a:rPr lang="en-US" dirty="0"/>
              <a:t> You can write in both bash and Python in a single script in </a:t>
            </a:r>
            <a:r>
              <a:rPr lang="en-US" dirty="0" err="1"/>
              <a:t>Snakemake</a:t>
            </a:r>
            <a:r>
              <a:rPr lang="en-US" dirty="0"/>
              <a:t> (and call code you’ve written in other languages)</a:t>
            </a:r>
          </a:p>
          <a:p>
            <a:r>
              <a:rPr lang="en-US" dirty="0"/>
              <a:t> You can write your code once and deploy it everywhere</a:t>
            </a:r>
          </a:p>
          <a:p>
            <a:pPr lvl="1"/>
            <a:r>
              <a:rPr lang="en-US" dirty="0"/>
              <a:t> Locally</a:t>
            </a:r>
          </a:p>
          <a:p>
            <a:pPr lvl="1"/>
            <a:r>
              <a:rPr lang="en-US" dirty="0"/>
              <a:t> HPC</a:t>
            </a:r>
          </a:p>
          <a:p>
            <a:pPr lvl="1"/>
            <a:r>
              <a:rPr lang="en-US" dirty="0"/>
              <a:t> Cloud computing &amp; servers</a:t>
            </a:r>
          </a:p>
        </p:txBody>
      </p:sp>
    </p:spTree>
    <p:extLst>
      <p:ext uri="{BB962C8B-B14F-4D97-AF65-F5344CB8AC3E}">
        <p14:creationId xmlns:p14="http://schemas.microsoft.com/office/powerpoint/2010/main" val="510391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3C88-8AD2-F54B-8FC2-81730C6B1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we get started with </a:t>
            </a:r>
            <a:r>
              <a:rPr lang="en-US" dirty="0" err="1"/>
              <a:t>Snakemake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6D6BE-1D7C-894E-874E-208C8742F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best way to download </a:t>
            </a:r>
            <a:r>
              <a:rPr lang="en-US" dirty="0" err="1"/>
              <a:t>Snakemake</a:t>
            </a:r>
            <a:r>
              <a:rPr lang="en-US" dirty="0"/>
              <a:t> is with </a:t>
            </a:r>
            <a:r>
              <a:rPr lang="en-US" dirty="0" err="1"/>
              <a:t>conda</a:t>
            </a:r>
            <a:r>
              <a:rPr lang="en-US" dirty="0"/>
              <a:t>. You’ll have already downloaded </a:t>
            </a:r>
            <a:r>
              <a:rPr lang="en-US" dirty="0" err="1"/>
              <a:t>Snakemake</a:t>
            </a:r>
            <a:r>
              <a:rPr lang="en-US" dirty="0"/>
              <a:t> for today’s session, but in the future, it can be downloaded via:</a:t>
            </a:r>
          </a:p>
          <a:p>
            <a:pPr marL="0" indent="0" algn="ctr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install –c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-forge –c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bioconda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snakemake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 </a:t>
            </a:r>
            <a:r>
              <a:rPr lang="en-US" b="1" dirty="0"/>
              <a:t>But</a:t>
            </a:r>
            <a:r>
              <a:rPr lang="en-US" dirty="0"/>
              <a:t>, you probably want to either download </a:t>
            </a:r>
            <a:r>
              <a:rPr lang="en-US" dirty="0" err="1"/>
              <a:t>Snakemake</a:t>
            </a:r>
            <a:r>
              <a:rPr lang="en-US" dirty="0"/>
              <a:t> with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mamba</a:t>
            </a:r>
            <a:r>
              <a:rPr lang="en-US" dirty="0"/>
              <a:t> or make sure that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mamba</a:t>
            </a:r>
            <a:r>
              <a:rPr lang="en-US" dirty="0"/>
              <a:t> is installed when you use </a:t>
            </a:r>
            <a:r>
              <a:rPr lang="en-US" dirty="0" err="1"/>
              <a:t>Snakemake</a:t>
            </a:r>
            <a:r>
              <a:rPr lang="en-US" dirty="0"/>
              <a:t> (this speeds up downloads)</a:t>
            </a:r>
          </a:p>
          <a:p>
            <a:pPr marL="0" indent="0" algn="ctr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311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Top Left">
            <a:extLst>
              <a:ext uri="{FF2B5EF4-FFF2-40B4-BE49-F238E27FC236}">
                <a16:creationId xmlns:a16="http://schemas.microsoft.com/office/drawing/2014/main" id="{DC655204-C06A-4A55-9BB4-C79C4AF9D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83BC876-5C0C-438A-8928-B1EC2E1E4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9B3EEC1-86B7-4DB1-AB38-E2D74939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EB2CD0B-3D3E-4CF3-92F5-7AE77C22C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561934-15F2-4620-A65F-28EB73CD7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B9278E2-D464-4DE2-B229-D3D02ED2B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7AA3CE0-412D-4C03-9203-878479E0A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5785346-E446-47E2-B3DD-C1C561E68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F6388E0-BD20-4901-B128-88D3D56A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4EC41A0-6EFC-9449-A97A-445EAA96C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4987809" cy="16645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What is reproducibility anyway?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01239-E02F-3145-8060-9AE6551EC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384474"/>
            <a:ext cx="4987488" cy="3728613"/>
          </a:xfrm>
        </p:spPr>
        <p:txBody>
          <a:bodyPr>
            <a:normAutofit/>
          </a:bodyPr>
          <a:lstStyle/>
          <a:p>
            <a:r>
              <a:rPr lang="en-US" sz="2000" dirty="0"/>
              <a:t>Replicability is completely starting an experiment over and re-doing it start-to-finish to see if you can get the same outcomes</a:t>
            </a:r>
          </a:p>
          <a:p>
            <a:pPr lvl="1"/>
            <a:r>
              <a:rPr lang="en-US" sz="1600" dirty="0"/>
              <a:t>This can be a tall order, especially if the replicates are biological!</a:t>
            </a:r>
          </a:p>
          <a:p>
            <a:r>
              <a:rPr lang="en-US" sz="2000" dirty="0"/>
              <a:t>Reproducibility, on the other hand, is taking the data and re-doing someone’s </a:t>
            </a:r>
            <a:r>
              <a:rPr lang="en-US" sz="2000" i="1" dirty="0"/>
              <a:t>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097993-D000-4945-82F5-B2761C83BA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22" b="88056" l="24143" r="71429">
                        <a14:foregroundMark x1="35929" y1="63914" x2="35929" y2="63914"/>
                        <a14:foregroundMark x1="37000" y1="63024" x2="37000" y2="63024"/>
                        <a14:foregroundMark x1="41357" y1="63659" x2="41357" y2="63659"/>
                        <a14:foregroundMark x1="42786" y1="83355" x2="42786" y2="83355"/>
                        <a14:foregroundMark x1="42071" y1="88056" x2="42071" y2="88056"/>
                        <a14:foregroundMark x1="56857" y1="25540" x2="56857" y2="25540"/>
                        <a14:foregroundMark x1="57929" y1="48285" x2="57929" y2="48285"/>
                        <a14:foregroundMark x1="62500" y1="40280" x2="62500" y2="40280"/>
                        <a14:foregroundMark x1="61429" y1="40534" x2="58929" y2="42058"/>
                        <a14:foregroundMark x1="50857" y1="45235" x2="56357" y2="45108"/>
                        <a14:foregroundMark x1="56357" y1="45108" x2="60714" y2="37484"/>
                        <a14:foregroundMark x1="60714" y1="37484" x2="58571" y2="25921"/>
                        <a14:foregroundMark x1="58571" y1="25921" x2="52286" y2="31512"/>
                        <a14:foregroundMark x1="52286" y1="31512" x2="51929" y2="35832"/>
                        <a14:foregroundMark x1="58429" y1="49936" x2="63143" y2="42440"/>
                        <a14:foregroundMark x1="63143" y1="42440" x2="65429" y2="32402"/>
                        <a14:foregroundMark x1="65429" y1="32402" x2="62000" y2="24778"/>
                        <a14:foregroundMark x1="62000" y1="24778" x2="55071" y2="22109"/>
                        <a14:foregroundMark x1="55071" y1="22109" x2="50786" y2="30114"/>
                        <a14:foregroundMark x1="50786" y1="30114" x2="51071" y2="41169"/>
                        <a14:foregroundMark x1="51071" y1="41169" x2="55143" y2="48793"/>
                        <a14:foregroundMark x1="55143" y1="48793" x2="57929" y2="49555"/>
                        <a14:foregroundMark x1="57571" y1="51842" x2="63357" y2="49047"/>
                        <a14:foregroundMark x1="63357" y1="49047" x2="68214" y2="43964"/>
                        <a14:foregroundMark x1="68214" y1="43964" x2="70786" y2="33672"/>
                        <a14:foregroundMark x1="70786" y1="33672" x2="69929" y2="24015"/>
                        <a14:foregroundMark x1="69929" y1="24015" x2="62071" y2="17789"/>
                        <a14:foregroundMark x1="62071" y1="17789" x2="55071" y2="18551"/>
                        <a14:foregroundMark x1="55071" y1="18551" x2="51357" y2="26048"/>
                        <a14:foregroundMark x1="51357" y1="26048" x2="50357" y2="36213"/>
                        <a14:foregroundMark x1="50357" y1="36213" x2="50357" y2="36213"/>
                        <a14:foregroundMark x1="71429" y1="39644" x2="71429" y2="30241"/>
                        <a14:foregroundMark x1="71429" y1="30241" x2="71429" y2="30241"/>
                        <a14:foregroundMark x1="46857" y1="41804" x2="56143" y2="30241"/>
                        <a14:foregroundMark x1="66500" y1="33926" x2="44714" y2="36213"/>
                        <a14:foregroundMark x1="48071" y1="37992" x2="47000" y2="23634"/>
                        <a14:foregroundMark x1="50143" y1="45235" x2="44000" y2="18679"/>
                      </a14:backgroundRemoval>
                    </a14:imgEffect>
                  </a14:imgLayer>
                </a14:imgProps>
              </a:ext>
            </a:extLst>
          </a:blip>
          <a:srcRect l="18649" t="-8921" r="25102" b="8923"/>
          <a:stretch/>
        </p:blipFill>
        <p:spPr>
          <a:xfrm>
            <a:off x="6508749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23" name="Bottom Right">
            <a:extLst>
              <a:ext uri="{FF2B5EF4-FFF2-40B4-BE49-F238E27FC236}">
                <a16:creationId xmlns:a16="http://schemas.microsoft.com/office/drawing/2014/main" id="{4C476EAB-383B-48F9-B661-B049EB50A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045FFB7-76A2-4C6F-A15F-23BF1597C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F4E5EB5B-D417-4B20-9CBE-F3DCCA5F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6643958-DAAD-4611-BCC7-9BDB5917C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63D00C7-B9D3-4681-8C55-F137CBD36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0539B678-9BB9-4639-B9A4-4511639BB4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14F8CDF-D0D2-43AD-A7AB-0871C24A6E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25D54C27-D98D-4E8C-87BD-E0ECAB3BAE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A10EDED-B646-4197-BF0C-C4A83018BA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B9B3D029-DC96-4655-89E2-D9387B3D5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F12D98D-E6A5-437D-830E-C5C0E7ACE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7613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5BE6D-3E56-984E-B637-965EDF99B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the cake is baked: </a:t>
            </a:r>
            <a:r>
              <a:rPr lang="en-US" dirty="0" err="1"/>
              <a:t>Snakemake’s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</a:rPr>
              <a:t>directed acyclic graph (</a:t>
            </a:r>
            <a:r>
              <a:rPr lang="en-US" b="1" u="sng" dirty="0">
                <a:solidFill>
                  <a:schemeClr val="accent1"/>
                </a:solidFill>
              </a:rPr>
              <a:t>DAG</a:t>
            </a:r>
            <a:r>
              <a:rPr lang="en-US" b="1" dirty="0">
                <a:solidFill>
                  <a:schemeClr val="accent1"/>
                </a:solidFill>
              </a:rPr>
              <a:t>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801BB46-475E-B748-A513-6FFEA391EA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126526"/>
              </p:ext>
            </p:extLst>
          </p:nvPr>
        </p:nvGraphicFramePr>
        <p:xfrm>
          <a:off x="1562443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76781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74BD8-86B8-0F4F-B2AA-E060E1AA2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needs to happen to get from our inputs to our desired outputs?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45679-96A6-D047-B887-A521BDA4C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the files we want to process from a list or folder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Match each name to its new name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Rename the files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Convert the format to FASTA (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seqtk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539907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8B45D-E4E9-364A-8B50-0DF59795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tools can we use to accomplish our goals?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10EE8-5A85-054D-B596-CAA34DA61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mv</a:t>
            </a:r>
            <a:r>
              <a:rPr lang="en-US" dirty="0"/>
              <a:t> for renaming</a:t>
            </a:r>
          </a:p>
          <a:p>
            <a:r>
              <a:rPr lang="en-US" dirty="0"/>
              <a:t> 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seqtk</a:t>
            </a:r>
            <a:r>
              <a:rPr lang="en-US" dirty="0"/>
              <a:t> for converting between FASTQ and FASTA</a:t>
            </a:r>
          </a:p>
        </p:txBody>
      </p:sp>
    </p:spTree>
    <p:extLst>
      <p:ext uri="{BB962C8B-B14F-4D97-AF65-F5344CB8AC3E}">
        <p14:creationId xmlns:p14="http://schemas.microsoft.com/office/powerpoint/2010/main" val="26939945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A14A4-F7A0-EE4E-9289-12D9AA9BC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would we process a single file?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EF5B6E-FD44-614A-AC75-982E7FE381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3563671"/>
              </p:ext>
            </p:extLst>
          </p:nvPr>
        </p:nvGraphicFramePr>
        <p:xfrm>
          <a:off x="838200" y="1825625"/>
          <a:ext cx="105156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57529876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7919371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Original File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Desired File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545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sample1_messy_name.fastq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sample1_processed.fasta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3530231"/>
                  </a:ext>
                </a:extLst>
              </a:tr>
            </a:tbl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C32551C-F077-8648-8B99-85D8657F05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5951175"/>
              </p:ext>
            </p:extLst>
          </p:nvPr>
        </p:nvGraphicFramePr>
        <p:xfrm>
          <a:off x="228600" y="3429000"/>
          <a:ext cx="11734800" cy="2736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649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Top left">
            <a:extLst>
              <a:ext uri="{FF2B5EF4-FFF2-40B4-BE49-F238E27FC236}">
                <a16:creationId xmlns:a16="http://schemas.microsoft.com/office/drawing/2014/main" id="{34B438D8-EF7C-445C-8B7F-953BEB1BC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FE087E2-E4B7-42FA-A441-7EDEE41B0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61B2EF2-665F-429A-9CFB-08C14FAC99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B0B1C71-6C49-4F64-8859-9CC59D7D9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6BBF9FA-27D4-45DF-8D9C-623EA4106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F2F0D01-71CB-4693-A192-5BA045A5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740E1FB-ACD1-41FC-9828-9B5D2CAA7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2BABC85-DC43-42B8-8AAA-9198D7A62D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48F9955-240E-4180-81B8-5909B1A91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B30FD1-7CFF-1344-A8BC-2C77BADF7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8369" cy="22368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Every discrete operation that </a:t>
            </a:r>
            <a:r>
              <a:rPr lang="en-US" sz="3400" err="1"/>
              <a:t>Snakemake</a:t>
            </a:r>
            <a:r>
              <a:rPr lang="en-US" sz="3400"/>
              <a:t> performs is a </a:t>
            </a:r>
            <a:r>
              <a:rPr lang="en-US" sz="3400" b="1"/>
              <a:t>rule</a:t>
            </a:r>
            <a:r>
              <a:rPr lang="en-US" sz="340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74D90-D6CD-724E-9712-C2D9A9779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955401"/>
            <a:ext cx="3988112" cy="3157686"/>
          </a:xfrm>
        </p:spPr>
        <p:txBody>
          <a:bodyPr>
            <a:normAutofit/>
          </a:bodyPr>
          <a:lstStyle/>
          <a:p>
            <a:r>
              <a:rPr lang="en-US" sz="2400" dirty="0"/>
              <a:t> Rules can theoretically perform an unbounded number of tasks…but it’s better that they </a:t>
            </a:r>
            <a:r>
              <a:rPr lang="en-US" sz="2400" b="1" dirty="0"/>
              <a:t>don’t</a:t>
            </a:r>
            <a:r>
              <a:rPr lang="en-US" sz="2400" dirty="0"/>
              <a:t>.</a:t>
            </a:r>
          </a:p>
          <a:p>
            <a:r>
              <a:rPr lang="en-US" sz="2400" dirty="0"/>
              <a:t> Ideally, a rule is a compartmentalized, single accomplishment.</a:t>
            </a:r>
          </a:p>
        </p:txBody>
      </p:sp>
      <p:pic>
        <p:nvPicPr>
          <p:cNvPr id="5" name="Picture 4" descr="A picture containing text, stationary, writing implement, pencil&#10;&#10;Description automatically generated">
            <a:extLst>
              <a:ext uri="{FF2B5EF4-FFF2-40B4-BE49-F238E27FC236}">
                <a16:creationId xmlns:a16="http://schemas.microsoft.com/office/drawing/2014/main" id="{95DF523A-7466-EA48-ABAB-60A137EC4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652675" y="567942"/>
            <a:ext cx="4287646" cy="5716862"/>
          </a:xfrm>
          <a:prstGeom prst="rect">
            <a:avLst/>
          </a:prstGeom>
        </p:spPr>
      </p:pic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284021E3-6F46-410C-BF43-B2DED7365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48AF179-3265-4A10-A62C-92B7E186C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6" name="Graphic 157">
              <a:extLst>
                <a:ext uri="{FF2B5EF4-FFF2-40B4-BE49-F238E27FC236}">
                  <a16:creationId xmlns:a16="http://schemas.microsoft.com/office/drawing/2014/main" id="{30DF5C12-B34D-4E70-8FD0-D98069994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589785B-0300-4D1C-BEFB-DCA5AA045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7F41DF3E-3189-428F-B4FE-AACA351306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C51D846-61EF-4EB5-BE03-65A572A2EA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5417C86-AA6B-4AD4-BD75-694E8E073E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1D5067E-85F6-4202-AFB5-41F9C9EA74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9598395-257E-4B18-949B-50F109866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9DDA522-37EB-48B3-9B62-748F75D36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9D8F012-98AD-4320-BA44-DE1CE4E4D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846119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8821E-D8D3-6F40-841A-CBFDFA11B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rule structure is predictable and ordered.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4868169-F968-7B44-9593-E824818F4ECE}"/>
              </a:ext>
            </a:extLst>
          </p:cNvPr>
          <p:cNvSpPr/>
          <p:nvPr/>
        </p:nvSpPr>
        <p:spPr>
          <a:xfrm>
            <a:off x="2671010" y="1883193"/>
            <a:ext cx="6849979" cy="4802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200" b="1" dirty="0"/>
          </a:p>
          <a:p>
            <a:r>
              <a:rPr lang="en-US" sz="3200" b="1" dirty="0"/>
              <a:t>rule</a:t>
            </a:r>
            <a:r>
              <a:rPr lang="en-US" sz="3200" dirty="0"/>
              <a:t> </a:t>
            </a:r>
            <a:r>
              <a:rPr lang="en-US" sz="3200" dirty="0" err="1"/>
              <a:t>task_name</a:t>
            </a:r>
            <a:r>
              <a:rPr lang="en-US" sz="3200" dirty="0"/>
              <a:t>:</a:t>
            </a:r>
          </a:p>
          <a:p>
            <a:r>
              <a:rPr lang="en-US" sz="3200" dirty="0"/>
              <a:t>	input:</a:t>
            </a:r>
          </a:p>
          <a:p>
            <a:r>
              <a:rPr lang="en-US" sz="3200" dirty="0"/>
              <a:t>		variable = file</a:t>
            </a:r>
          </a:p>
          <a:p>
            <a:r>
              <a:rPr lang="en-US" sz="3200" dirty="0"/>
              <a:t>	output:</a:t>
            </a:r>
          </a:p>
          <a:p>
            <a:r>
              <a:rPr lang="en-US" sz="3200" dirty="0"/>
              <a:t>		variable = file</a:t>
            </a:r>
          </a:p>
          <a:p>
            <a:r>
              <a:rPr lang="en-US" sz="3200" dirty="0"/>
              <a:t>	shell:</a:t>
            </a:r>
          </a:p>
          <a:p>
            <a:r>
              <a:rPr lang="en-US" sz="3200" dirty="0"/>
              <a:t>		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”””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	some code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	”””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9746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D8E5A-ABC0-2645-A1E3-6228435F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if we only wanted to select a few files to process from our folder?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490DE-997A-7947-B9C4-02DA39AE6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Enter: the </a:t>
            </a:r>
            <a:r>
              <a:rPr lang="en-US" b="1" dirty="0"/>
              <a:t>config file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B34208-0613-634A-AB1B-7FA4F7034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329" y="1946728"/>
            <a:ext cx="5820229" cy="436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887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5D9D5-72DA-5548-BCFE-64CE2244C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Configuration files provide a </a:t>
            </a:r>
            <a:r>
              <a:rPr lang="en-US" b="1" dirty="0"/>
              <a:t>lookup table </a:t>
            </a:r>
            <a:r>
              <a:rPr lang="en-US" dirty="0"/>
              <a:t>that </a:t>
            </a:r>
            <a:r>
              <a:rPr lang="en-US" dirty="0" err="1"/>
              <a:t>Snakemake</a:t>
            </a:r>
            <a:r>
              <a:rPr lang="en-US" dirty="0"/>
              <a:t> will use for processing.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5FE3DE5-986C-C149-84FE-0EE7A3E964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4663249"/>
              </p:ext>
            </p:extLst>
          </p:nvPr>
        </p:nvGraphicFramePr>
        <p:xfrm>
          <a:off x="1275442" y="1690688"/>
          <a:ext cx="9641115" cy="4945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EE84B0B-B034-5543-84FF-1EB5419EACA2}"/>
              </a:ext>
            </a:extLst>
          </p:cNvPr>
          <p:cNvSpPr txBox="1"/>
          <p:nvPr/>
        </p:nvSpPr>
        <p:spPr>
          <a:xfrm rot="16200000">
            <a:off x="-1200488" y="3589959"/>
            <a:ext cx="4383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Configuration file slots</a:t>
            </a:r>
          </a:p>
        </p:txBody>
      </p:sp>
    </p:spTree>
    <p:extLst>
      <p:ext uri="{BB962C8B-B14F-4D97-AF65-F5344CB8AC3E}">
        <p14:creationId xmlns:p14="http://schemas.microsoft.com/office/powerpoint/2010/main" val="24566590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8C98-F923-8F42-A94B-BECA12268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provides infrastructure to install software and manage dependencies.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3A083-D58C-2F4F-8CCD-BDE6B4647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/>
              <a:t>, as has been used frequently throughout this course, is a commonly used tool that manages software versions &amp; dependencies (but not operating systems or software speed).</a:t>
            </a:r>
          </a:p>
          <a:p>
            <a:r>
              <a:rPr lang="en-US" dirty="0"/>
              <a:t> </a:t>
            </a:r>
            <a:r>
              <a:rPr lang="en-US" dirty="0" err="1"/>
              <a:t>Snakemake</a:t>
            </a:r>
            <a:r>
              <a:rPr lang="en-US" dirty="0"/>
              <a:t> integrates rules </a:t>
            </a:r>
            <a:r>
              <a:rPr lang="en-US" b="1" dirty="0"/>
              <a:t>directly</a:t>
            </a:r>
            <a:r>
              <a:rPr lang="en-US" dirty="0"/>
              <a:t>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/>
              <a:t>, such that you can specify the exact version of a tool that will be applied to your data.</a:t>
            </a:r>
          </a:p>
          <a:p>
            <a:r>
              <a:rPr lang="en-US" dirty="0"/>
              <a:t> One caveat: pay attention to the base environment &amp; </a:t>
            </a:r>
            <a:r>
              <a:rPr lang="en-US" dirty="0" err="1"/>
              <a:t>Snakemake</a:t>
            </a:r>
            <a:r>
              <a:rPr lang="en-US" dirty="0"/>
              <a:t> version that you use.</a:t>
            </a:r>
          </a:p>
        </p:txBody>
      </p:sp>
    </p:spTree>
    <p:extLst>
      <p:ext uri="{BB962C8B-B14F-4D97-AF65-F5344CB8AC3E}">
        <p14:creationId xmlns:p14="http://schemas.microsoft.com/office/powerpoint/2010/main" val="37316838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F8FA0-224B-5347-8C03-CDB3B5922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an environment specification for </a:t>
            </a:r>
            <a:r>
              <a:rPr lang="en-US" dirty="0" err="1"/>
              <a:t>conda</a:t>
            </a:r>
            <a:r>
              <a:rPr lang="en-US" dirty="0"/>
              <a:t> in </a:t>
            </a:r>
            <a:r>
              <a:rPr lang="en-US" dirty="0" err="1"/>
              <a:t>Snakemake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52048-E4B8-9C41-B5A7-CAAEBB79E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9546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5323-4703-8844-898B-3B2473494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sorts of barriers exist to reproducing a workflow?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D1E15-D708-194F-9187-C02D73842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steps might not be fully documented</a:t>
            </a:r>
          </a:p>
          <a:p>
            <a:r>
              <a:rPr lang="en-US" dirty="0"/>
              <a:t> The original data might be missing</a:t>
            </a:r>
          </a:p>
        </p:txBody>
      </p:sp>
    </p:spTree>
    <p:extLst>
      <p:ext uri="{BB962C8B-B14F-4D97-AF65-F5344CB8AC3E}">
        <p14:creationId xmlns:p14="http://schemas.microsoft.com/office/powerpoint/2010/main" val="25119579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56B08-3B76-E54C-A511-31F8C134C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137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allows us to hook our workflow seamlessly into </a:t>
            </a:r>
            <a:r>
              <a:rPr lang="en-US" b="1" dirty="0"/>
              <a:t>high-performance computing systems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5F2ED-1977-5243-B7BD-CA405C2D2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7767"/>
            <a:ext cx="10515600" cy="3979195"/>
          </a:xfrm>
        </p:spPr>
        <p:txBody>
          <a:bodyPr/>
          <a:lstStyle/>
          <a:p>
            <a:r>
              <a:rPr lang="en-US" dirty="0"/>
              <a:t> Each rule will become an individual job on the HPC (eventually).</a:t>
            </a:r>
          </a:p>
          <a:p>
            <a:r>
              <a:rPr lang="en-US" dirty="0"/>
              <a:t> First, we should set up </a:t>
            </a:r>
            <a:r>
              <a:rPr lang="en-US" dirty="0" err="1"/>
              <a:t>Snakemake</a:t>
            </a:r>
            <a:r>
              <a:rPr lang="en-US" dirty="0"/>
              <a:t> to run on Poseidon, and create a default profile to use.</a:t>
            </a:r>
          </a:p>
        </p:txBody>
      </p:sp>
    </p:spTree>
    <p:extLst>
      <p:ext uri="{BB962C8B-B14F-4D97-AF65-F5344CB8AC3E}">
        <p14:creationId xmlns:p14="http://schemas.microsoft.com/office/powerpoint/2010/main" val="41574728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E3418-2A8D-E64C-A95A-12A125133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a profile to integrate with </a:t>
            </a:r>
            <a:r>
              <a:rPr lang="en-US" dirty="0" err="1">
                <a:solidFill>
                  <a:schemeClr val="tx1"/>
                </a:solidFill>
              </a:rPr>
              <a:t>Snakemake</a:t>
            </a:r>
            <a:r>
              <a:rPr lang="en-US" dirty="0"/>
              <a:t> on the </a:t>
            </a:r>
            <a:r>
              <a:rPr lang="en-US" dirty="0">
                <a:solidFill>
                  <a:schemeClr val="accent1"/>
                </a:solidFill>
              </a:rPr>
              <a:t>HPC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6C348-E127-BB40-9F90-660CD659A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 For the purposes of this class, we’ll focus on modifying the </a:t>
            </a:r>
            <a:r>
              <a:rPr lang="en-US" b="1" dirty="0"/>
              <a:t>default profile</a:t>
            </a:r>
            <a:r>
              <a:rPr lang="en-US" dirty="0"/>
              <a:t>.</a:t>
            </a:r>
          </a:p>
          <a:p>
            <a:r>
              <a:rPr lang="en-US" dirty="0"/>
              <a:t> Going forward, you might be interested in different profiles for different types of workflows.</a:t>
            </a:r>
          </a:p>
          <a:p>
            <a:r>
              <a:rPr lang="en-US" dirty="0"/>
              <a:t> Get started by creating a default </a:t>
            </a:r>
            <a:r>
              <a:rPr lang="en-US" dirty="0" err="1"/>
              <a:t>Snakemake</a:t>
            </a:r>
            <a:r>
              <a:rPr lang="en-US" dirty="0"/>
              <a:t> profile directory relative to your user’s </a:t>
            </a:r>
            <a:r>
              <a:rPr lang="en-US" b="1" dirty="0"/>
              <a:t>root directory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~/.config/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snakemake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/default </a:t>
            </a:r>
          </a:p>
          <a:p>
            <a:pPr marL="0" indent="0">
              <a:buNone/>
            </a:pPr>
            <a:r>
              <a:rPr lang="en-US" dirty="0"/>
              <a:t>(a –p flag will make sure that the command is silent if the </a:t>
            </a:r>
            <a:r>
              <a:rPr lang="en-US" dirty="0" err="1"/>
              <a:t>dir</a:t>
            </a:r>
            <a:r>
              <a:rPr lang="en-US" dirty="0"/>
              <a:t> exists!)</a:t>
            </a:r>
          </a:p>
        </p:txBody>
      </p:sp>
    </p:spTree>
    <p:extLst>
      <p:ext uri="{BB962C8B-B14F-4D97-AF65-F5344CB8AC3E}">
        <p14:creationId xmlns:p14="http://schemas.microsoft.com/office/powerpoint/2010/main" val="41232919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C2D3-BBE3-8442-A9E1-C8D990239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Next, we’ll open up the profile document using a text editor.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EF40C-790A-4A48-92BF-338BD3899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vim ~/.config/</a:t>
            </a:r>
            <a:r>
              <a:rPr lang="en-US" sz="3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snakemake</a:t>
            </a:r>
            <a:r>
              <a:rPr lang="en-US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/default/</a:t>
            </a:r>
            <a:r>
              <a:rPr lang="en-US" sz="3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config.yaml</a:t>
            </a:r>
            <a:endParaRPr lang="en-US" sz="3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100" dirty="0">
                <a:cs typeface="Courier New" panose="02070309020205020404" pitchFamily="49" charset="0"/>
              </a:rPr>
              <a:t> You can use any text editor you prefer!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59B0DAE-4EA3-0940-9713-0C4DC49B8A3F}"/>
              </a:ext>
            </a:extLst>
          </p:cNvPr>
          <p:cNvSpPr/>
          <p:nvPr/>
        </p:nvSpPr>
        <p:spPr>
          <a:xfrm>
            <a:off x="4331369" y="3360821"/>
            <a:ext cx="7860630" cy="338070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000" dirty="0">
              <a:solidFill>
                <a:sysClr val="windowText" lastClr="000000"/>
              </a:solidFill>
            </a:endParaRPr>
          </a:p>
          <a:p>
            <a:r>
              <a:rPr lang="en-US" sz="3000" dirty="0">
                <a:solidFill>
                  <a:sysClr val="windowText" lastClr="000000"/>
                </a:solidFill>
              </a:rPr>
              <a:t>Allows us to </a:t>
            </a:r>
            <a:r>
              <a:rPr lang="en-US" sz="3000" dirty="0" err="1">
                <a:solidFill>
                  <a:sysClr val="windowText" lastClr="000000"/>
                </a:solidFill>
              </a:rPr>
              <a:t>conda</a:t>
            </a:r>
            <a:r>
              <a:rPr lang="en-US" sz="3000" dirty="0">
                <a:solidFill>
                  <a:sysClr val="windowText" lastClr="000000"/>
                </a:solidFill>
              </a:rPr>
              <a:t>-integrate!</a:t>
            </a:r>
          </a:p>
          <a:p>
            <a:r>
              <a:rPr lang="en-US" sz="3000" dirty="0">
                <a:solidFill>
                  <a:sysClr val="windowText" lastClr="000000"/>
                </a:solidFill>
              </a:rPr>
              <a:t>Prevent specifying during dry runs</a:t>
            </a:r>
          </a:p>
          <a:p>
            <a:r>
              <a:rPr lang="en-US" sz="3000" dirty="0">
                <a:solidFill>
                  <a:sysClr val="windowText" lastClr="000000"/>
                </a:solidFill>
              </a:rPr>
              <a:t>Rerun things that appear unfinished</a:t>
            </a:r>
          </a:p>
          <a:p>
            <a:r>
              <a:rPr lang="en-US" sz="3000" dirty="0">
                <a:solidFill>
                  <a:sysClr val="windowText" lastClr="000000"/>
                </a:solidFill>
              </a:rPr>
              <a:t>Print out the exact shell commands run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24D7E74-F29C-A245-88D0-B21948B3149E}"/>
              </a:ext>
            </a:extLst>
          </p:cNvPr>
          <p:cNvSpPr/>
          <p:nvPr/>
        </p:nvSpPr>
        <p:spPr>
          <a:xfrm>
            <a:off x="1" y="3304673"/>
            <a:ext cx="4507831" cy="33807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config.yaml</a:t>
            </a:r>
            <a:endParaRPr lang="en-US" sz="3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000" dirty="0"/>
              <a:t>use-</a:t>
            </a:r>
            <a:r>
              <a:rPr lang="en-US" sz="3000" dirty="0" err="1"/>
              <a:t>conda</a:t>
            </a:r>
            <a:r>
              <a:rPr lang="en-US" sz="3000" dirty="0"/>
              <a:t>: True</a:t>
            </a:r>
          </a:p>
          <a:p>
            <a:r>
              <a:rPr lang="en-US" sz="3000" dirty="0"/>
              <a:t>jobs: 1</a:t>
            </a:r>
          </a:p>
          <a:p>
            <a:r>
              <a:rPr lang="en-US" sz="3000" dirty="0"/>
              <a:t>rerun-incomplete: True</a:t>
            </a:r>
          </a:p>
          <a:p>
            <a:r>
              <a:rPr lang="en-US" sz="3000" dirty="0" err="1"/>
              <a:t>printshellcmds</a:t>
            </a:r>
            <a:r>
              <a:rPr lang="en-US" sz="3000" dirty="0"/>
              <a:t>: True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AA22720-384F-7645-A1E3-23C5E2EDCEEF}"/>
              </a:ext>
            </a:extLst>
          </p:cNvPr>
          <p:cNvCxnSpPr>
            <a:cxnSpLocks/>
          </p:cNvCxnSpPr>
          <p:nvPr/>
        </p:nvCxnSpPr>
        <p:spPr>
          <a:xfrm flipH="1">
            <a:off x="3048000" y="4507832"/>
            <a:ext cx="16042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BB1474-1A94-D945-8877-E229736757D8}"/>
              </a:ext>
            </a:extLst>
          </p:cNvPr>
          <p:cNvCxnSpPr>
            <a:cxnSpLocks/>
          </p:cNvCxnSpPr>
          <p:nvPr/>
        </p:nvCxnSpPr>
        <p:spPr>
          <a:xfrm flipH="1">
            <a:off x="1580148" y="4995028"/>
            <a:ext cx="3072063" cy="181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38503E-CD32-1D49-B309-FE1CBA6254AC}"/>
              </a:ext>
            </a:extLst>
          </p:cNvPr>
          <p:cNvCxnSpPr>
            <a:cxnSpLocks/>
          </p:cNvCxnSpPr>
          <p:nvPr/>
        </p:nvCxnSpPr>
        <p:spPr>
          <a:xfrm flipH="1">
            <a:off x="4331370" y="5478379"/>
            <a:ext cx="32084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7C47F44-EED2-9740-B437-00FC34F761A4}"/>
              </a:ext>
            </a:extLst>
          </p:cNvPr>
          <p:cNvCxnSpPr>
            <a:cxnSpLocks/>
          </p:cNvCxnSpPr>
          <p:nvPr/>
        </p:nvCxnSpPr>
        <p:spPr>
          <a:xfrm flipH="1">
            <a:off x="3785938" y="5997659"/>
            <a:ext cx="866273" cy="181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60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E07E2-58F6-104B-9759-7CAB271B6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as part of an ecosystem of workflow management software tools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5EB565-6A29-EE4F-A32B-2ADA1103A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950" y="1690688"/>
            <a:ext cx="66421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979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3DBB9-CFC0-6F43-865B-9FA5599CB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data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67078-0D93-7241-8443-BB360F350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F</a:t>
            </a:r>
            <a:r>
              <a:rPr lang="en-US" dirty="0"/>
              <a:t>indable</a:t>
            </a:r>
          </a:p>
          <a:p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ccessible</a:t>
            </a:r>
          </a:p>
          <a:p>
            <a:r>
              <a:rPr lang="en-US" dirty="0"/>
              <a:t> </a:t>
            </a:r>
            <a:r>
              <a:rPr lang="en-US" b="1" dirty="0"/>
              <a:t>I</a:t>
            </a:r>
            <a:r>
              <a:rPr lang="en-US" dirty="0"/>
              <a:t>nteroperable</a:t>
            </a:r>
          </a:p>
          <a:p>
            <a:r>
              <a:rPr lang="en-US" dirty="0"/>
              <a:t> </a:t>
            </a:r>
            <a:r>
              <a:rPr lang="en-US" b="1" dirty="0"/>
              <a:t>R</a:t>
            </a:r>
            <a:r>
              <a:rPr lang="en-US" dirty="0"/>
              <a:t>eproducible</a:t>
            </a:r>
          </a:p>
        </p:txBody>
      </p:sp>
    </p:spTree>
    <p:extLst>
      <p:ext uri="{BB962C8B-B14F-4D97-AF65-F5344CB8AC3E}">
        <p14:creationId xmlns:p14="http://schemas.microsoft.com/office/powerpoint/2010/main" val="18732741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3A1AC-7F69-434A-8052-17D6D020D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Preparing for two phases of tool use &amp;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FB5B0-0BB7-7146-9853-09BC90833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Research workflows </a:t>
            </a:r>
            <a:r>
              <a:rPr lang="en-US" dirty="0"/>
              <a:t>:: </a:t>
            </a:r>
            <a:r>
              <a:rPr lang="en-US" b="1" dirty="0"/>
              <a:t>novel insights </a:t>
            </a:r>
            <a:r>
              <a:rPr lang="en-US" dirty="0"/>
              <a:t>or steps; the first time processing has been done in this way.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Production workflows </a:t>
            </a:r>
            <a:r>
              <a:rPr lang="en-US" dirty="0"/>
              <a:t>:: steps that need to be performed </a:t>
            </a:r>
            <a:r>
              <a:rPr lang="en-US" b="1" dirty="0"/>
              <a:t>again &amp; again </a:t>
            </a:r>
            <a:r>
              <a:rPr lang="en-US" dirty="0"/>
              <a:t>by necessity and can be ported between broader workflows + projects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(Reiter et al. 2021)</a:t>
            </a:r>
          </a:p>
        </p:txBody>
      </p:sp>
    </p:spTree>
    <p:extLst>
      <p:ext uri="{BB962C8B-B14F-4D97-AF65-F5344CB8AC3E}">
        <p14:creationId xmlns:p14="http://schemas.microsoft.com/office/powerpoint/2010/main" val="1463432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3E6A3-9E0F-474F-A903-018DC272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Reproducible workflows are the next generation of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490E0-9CCD-F544-B2D5-8CAC608D1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Researchers are increasingly committed to improving data integrity and extensibility as datasets grow larger</a:t>
            </a:r>
          </a:p>
          <a:p>
            <a:r>
              <a:rPr lang="en-US" dirty="0"/>
              <a:t> Two major challenges to reproducible workflows:</a:t>
            </a:r>
          </a:p>
          <a:p>
            <a:pPr lvl="1"/>
            <a:r>
              <a:rPr lang="en-US" dirty="0"/>
              <a:t> Interactions with software &amp; infrastructure</a:t>
            </a:r>
          </a:p>
          <a:p>
            <a:pPr lvl="1"/>
            <a:r>
              <a:rPr lang="en-US" dirty="0"/>
              <a:t> Ordered execution of each step in the analysis</a:t>
            </a:r>
          </a:p>
        </p:txBody>
      </p:sp>
    </p:spTree>
    <p:extLst>
      <p:ext uri="{BB962C8B-B14F-4D97-AF65-F5344CB8AC3E}">
        <p14:creationId xmlns:p14="http://schemas.microsoft.com/office/powerpoint/2010/main" val="1582119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535FE-9874-A942-8F5B-36BDFEC0C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Data-intensive biology requires countless conversions, intermediates, &amp; modifications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6FD33-208E-194E-9DEF-701DD2564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Data-intensive biology is challenging to make reproducible because:</a:t>
            </a:r>
          </a:p>
          <a:p>
            <a:pPr lvl="1"/>
            <a:r>
              <a:rPr lang="en-US" dirty="0"/>
              <a:t> We often wish to change our workflow piecewise, slightly tweaking parameters &amp; re-running the analysis</a:t>
            </a:r>
          </a:p>
          <a:p>
            <a:pPr lvl="1"/>
            <a:r>
              <a:rPr lang="en-US" dirty="0"/>
              <a:t> Software tools often produce a lot of intermediate files…and not all file formats are created equal</a:t>
            </a:r>
          </a:p>
          <a:p>
            <a:pPr lvl="1"/>
            <a:r>
              <a:rPr lang="en-US" dirty="0"/>
              <a:t> Small errors in intermediates can cause </a:t>
            </a:r>
            <a:r>
              <a:rPr lang="en-US" b="1" dirty="0"/>
              <a:t>big headaches </a:t>
            </a:r>
            <a:r>
              <a:rPr lang="en-US" dirty="0"/>
              <a:t>downstream</a:t>
            </a:r>
          </a:p>
          <a:p>
            <a:pPr lvl="1"/>
            <a:r>
              <a:rPr lang="en-US" dirty="0"/>
              <a:t> Users with limited computational experience may lack exposure to workflow approaches</a:t>
            </a:r>
          </a:p>
        </p:txBody>
      </p:sp>
    </p:spTree>
    <p:extLst>
      <p:ext uri="{BB962C8B-B14F-4D97-AF65-F5344CB8AC3E}">
        <p14:creationId xmlns:p14="http://schemas.microsoft.com/office/powerpoint/2010/main" val="4118216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DA2E9-7B23-FC41-8EED-C681A686B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approachable web-based tools exist for workflow development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F40C14-3264-474B-A810-F445964F0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1780471"/>
            <a:ext cx="11353800" cy="507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667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9CBD0-49B7-E04F-9D58-24F46C466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approachable web-based tools exist for workflow development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8480EE-D65B-F74A-A3D1-E58B814CD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168" y="1690688"/>
            <a:ext cx="9015663" cy="497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93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E93C7-DEE7-6143-9F3F-AA06804E4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workflow development managers use script-based approaches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331420-4329-1F4D-AD22-8E9F3BB4B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011" y="1640645"/>
            <a:ext cx="9897978" cy="521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132310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231B31"/>
      </a:dk2>
      <a:lt2>
        <a:srgbClr val="F0F3F2"/>
      </a:lt2>
      <a:accent1>
        <a:srgbClr val="D53B73"/>
      </a:accent1>
      <a:accent2>
        <a:srgbClr val="C329A2"/>
      </a:accent2>
      <a:accent3>
        <a:srgbClr val="B63BD5"/>
      </a:accent3>
      <a:accent4>
        <a:srgbClr val="6429C3"/>
      </a:accent4>
      <a:accent5>
        <a:srgbClr val="3B40D5"/>
      </a:accent5>
      <a:accent6>
        <a:srgbClr val="296EC3"/>
      </a:accent6>
      <a:hlink>
        <a:srgbClr val="695AC8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946</TotalTime>
  <Words>2007</Words>
  <Application>Microsoft Macintosh PowerPoint</Application>
  <PresentationFormat>Widescreen</PresentationFormat>
  <Paragraphs>228</Paragraphs>
  <Slides>45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Arial</vt:lpstr>
      <vt:lpstr>Avenir Next LT Pro</vt:lpstr>
      <vt:lpstr>AvenirNext LT Pro Medium</vt:lpstr>
      <vt:lpstr>Calibri</vt:lpstr>
      <vt:lpstr>Courier New</vt:lpstr>
      <vt:lpstr>Posterama</vt:lpstr>
      <vt:lpstr>TwitterChirp</vt:lpstr>
      <vt:lpstr>ExploreVTI</vt:lpstr>
      <vt:lpstr>Snakemake: modern descendant of the original 70s software workhorse</vt:lpstr>
      <vt:lpstr>[Day 1] – Reproducible workflows</vt:lpstr>
      <vt:lpstr>What is reproducibility anyway?</vt:lpstr>
      <vt:lpstr>What sorts of barriers exist to reproducing a workflow?</vt:lpstr>
      <vt:lpstr>Reproducible workflows are the next generation of data analysis</vt:lpstr>
      <vt:lpstr>Data-intensive biology requires countless conversions, intermediates, &amp; modifications</vt:lpstr>
      <vt:lpstr>Some approachable web-based tools exist for workflow development</vt:lpstr>
      <vt:lpstr>Some approachable web-based tools exist for workflow development</vt:lpstr>
      <vt:lpstr>Other workflow development managers use script-based approaches</vt:lpstr>
      <vt:lpstr>Not all workflow managers are created equal…but different managers are better for different jobs.</vt:lpstr>
      <vt:lpstr>We’ll focus on Snakemake for this course.</vt:lpstr>
      <vt:lpstr>Some elements of reproducibility apply to all workflow management tools.</vt:lpstr>
      <vt:lpstr>Discussion questions</vt:lpstr>
      <vt:lpstr>[Day 1] - Downloading Snakemake with conda</vt:lpstr>
      <vt:lpstr>conda create –n snakemake –c conda-forge –c bioconda snakemake mamba</vt:lpstr>
      <vt:lpstr>[Day 1] Trying out creating a Snakemake workflow!</vt:lpstr>
      <vt:lpstr>Step 1: Creating a fresh directory for our Snakemake workflow</vt:lpstr>
      <vt:lpstr>Running our newly-created Snakemake workflow</vt:lpstr>
      <vt:lpstr>[Day 2] – Snakemake, high-performance computing, &amp; bioinformatics</vt:lpstr>
      <vt:lpstr>Icebreaker activity: brainstorm file processing</vt:lpstr>
      <vt:lpstr>Pairs challenge: reformat the 3 FASTA files programmatically</vt:lpstr>
      <vt:lpstr>There are no limits on the approaches you can use for this!</vt:lpstr>
      <vt:lpstr>What is Make?</vt:lpstr>
      <vt:lpstr>But Make can be a little cryptic.</vt:lpstr>
      <vt:lpstr>Snakemake is Make for everyone…at least everyone that uses Python.</vt:lpstr>
      <vt:lpstr>You should always keep in mind that Snakemake is written in Python</vt:lpstr>
      <vt:lpstr>What makes Snakemake different than a Python script?</vt:lpstr>
      <vt:lpstr>Snakemake is just one piece of an ecosystem of software &amp; tools</vt:lpstr>
      <vt:lpstr>How do we get started with Snakemake?</vt:lpstr>
      <vt:lpstr>How the cake is baked: Snakemake’s directed acyclic graph (DAG)</vt:lpstr>
      <vt:lpstr>What needs to happen to get from our inputs to our desired outputs?</vt:lpstr>
      <vt:lpstr>What tools can we use to accomplish our goals?</vt:lpstr>
      <vt:lpstr>How would we process a single file?</vt:lpstr>
      <vt:lpstr>Every discrete operation that Snakemake performs is a rule.</vt:lpstr>
      <vt:lpstr>Snakemake rule structure is predictable and ordered.</vt:lpstr>
      <vt:lpstr>What if we only wanted to select a few files to process from our folder?</vt:lpstr>
      <vt:lpstr>Configuration files provide a lookup table that Snakemake will use for processing.</vt:lpstr>
      <vt:lpstr>Snakemake provides infrastructure to install software and manage dependencies.</vt:lpstr>
      <vt:lpstr>Creating an environment specification for conda in Snakemake</vt:lpstr>
      <vt:lpstr>Snakemake allows us to hook our workflow seamlessly into high-performance computing systems.</vt:lpstr>
      <vt:lpstr>Creating a profile to integrate with Snakemake on the HPC.</vt:lpstr>
      <vt:lpstr>Next, we’ll open up the profile document using a text editor.</vt:lpstr>
      <vt:lpstr>Snakemake as part of an ecosystem of workflow management software tools</vt:lpstr>
      <vt:lpstr>FAIR data practices</vt:lpstr>
      <vt:lpstr>Preparing for two phases of tool use &amp; development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Snakemake: modern descendant of the original 70s software workhorse</dc:title>
  <dc:creator>Arianna Isabella Krinos</dc:creator>
  <cp:lastModifiedBy>Arianna Isabella Krinos</cp:lastModifiedBy>
  <cp:revision>35</cp:revision>
  <dcterms:created xsi:type="dcterms:W3CDTF">2021-11-29T21:06:04Z</dcterms:created>
  <dcterms:modified xsi:type="dcterms:W3CDTF">2021-11-30T12:52:32Z</dcterms:modified>
</cp:coreProperties>
</file>